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4"/>
  </p:sldMasterIdLst>
  <p:sldIdLst>
    <p:sldId id="257" r:id="rId5"/>
    <p:sldId id="288" r:id="rId6"/>
    <p:sldId id="290" r:id="rId7"/>
    <p:sldId id="291" r:id="rId8"/>
    <p:sldId id="292" r:id="rId9"/>
    <p:sldId id="262" r:id="rId10"/>
    <p:sldId id="263" r:id="rId11"/>
    <p:sldId id="264" r:id="rId12"/>
    <p:sldId id="265" r:id="rId13"/>
    <p:sldId id="267" r:id="rId14"/>
    <p:sldId id="268" r:id="rId15"/>
    <p:sldId id="269" r:id="rId16"/>
    <p:sldId id="271" r:id="rId17"/>
    <p:sldId id="272" r:id="rId18"/>
    <p:sldId id="273" r:id="rId19"/>
    <p:sldId id="274" r:id="rId20"/>
    <p:sldId id="275" r:id="rId21"/>
    <p:sldId id="276" r:id="rId22"/>
    <p:sldId id="278" r:id="rId23"/>
    <p:sldId id="277" r:id="rId24"/>
    <p:sldId id="279" r:id="rId25"/>
    <p:sldId id="293" r:id="rId26"/>
    <p:sldId id="294" r:id="rId27"/>
    <p:sldId id="295" r:id="rId28"/>
    <p:sldId id="296" r:id="rId29"/>
    <p:sldId id="297" r:id="rId30"/>
    <p:sldId id="298"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529"/>
    <a:srgbClr val="2B3922"/>
    <a:srgbClr val="2E3722"/>
    <a:srgbClr val="FCF7F1"/>
    <a:srgbClr val="B8D233"/>
    <a:srgbClr val="5CC6D6"/>
    <a:srgbClr val="F8D22F"/>
    <a:srgbClr val="F03F2B"/>
    <a:srgbClr val="3488A0"/>
    <a:srgbClr val="5790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619" autoAdjust="0"/>
  </p:normalViewPr>
  <p:slideViewPr>
    <p:cSldViewPr snapToGrid="0">
      <p:cViewPr varScale="1">
        <p:scale>
          <a:sx n="160" d="100"/>
          <a:sy n="160" d="100"/>
        </p:scale>
        <p:origin x="180" y="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t>5/17/2022</a:t>
            </a:fld>
            <a:endParaRPr lang="en-US" dirty="0"/>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dirty="0"/>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4147770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153708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t>5/17/2022</a:t>
            </a:fld>
            <a:endParaRPr lang="en-US" dirty="0"/>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606071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t>5/17/2022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744672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A7F15D8-96D1-4781-BC50-CA8A088B2FE4}" type="datetime1">
              <a:rPr lang="en-US" smtClean="0"/>
              <a:t>5/17/2022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929960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t>5/17/2022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667413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5/17/2022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907247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t>5/17/2022</a:t>
            </a:fld>
            <a:endParaRPr lang="en-US" dirty="0"/>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dirty="0"/>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2488602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5/17/2022</a:t>
            </a:fld>
            <a:endParaRPr lang="en-US" dirty="0"/>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t>‹#›</a:t>
            </a:fld>
            <a:endParaRPr lang="en-US" dirty="0"/>
          </a:p>
        </p:txBody>
      </p:sp>
      <p:sp>
        <p:nvSpPr>
          <p:cNvPr id="12" name="Rectangle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78223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F6FA2B21-3FCD-4721-B95C-427943F61125}" type="datetime1">
              <a:rPr lang="en-US" smtClean="0"/>
              <a:t>5/17/2022</a:t>
            </a:fld>
            <a:endParaRPr lang="en-US" dirty="0"/>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800">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381157763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65" r:id="rId5"/>
    <p:sldLayoutId id="2147483671" r:id="rId6"/>
    <p:sldLayoutId id="2147483672" r:id="rId7"/>
    <p:sldLayoutId id="2147483662" r:id="rId8"/>
    <p:sldLayoutId id="2147483663" r:id="rId9"/>
  </p:sldLayoutIdLst>
  <p:hf sldNum="0" hdr="0" ftr="0" dt="0"/>
  <p:txStyles>
    <p:title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10000"/>
        </a:lnSpc>
        <a:spcBef>
          <a:spcPts val="900"/>
        </a:spcBef>
        <a:spcAft>
          <a:spcPts val="0"/>
        </a:spcAft>
        <a:buClr>
          <a:schemeClr val="tx1">
            <a:lumMod val="85000"/>
            <a:lumOff val="15000"/>
          </a:schemeClr>
        </a:buClr>
        <a:buFont typeface="Garamond" pitchFamily="18" charset="0"/>
        <a:buChar char="◦"/>
        <a:defRPr sz="15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10" Type="http://schemas.openxmlformats.org/officeDocument/2006/relationships/image" Target="../media/image59.png"/><Relationship Id="rId4" Type="http://schemas.openxmlformats.org/officeDocument/2006/relationships/image" Target="../media/image53.jpeg"/><Relationship Id="rId9"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image" Target="../media/image60.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bstract image">
            <a:extLst>
              <a:ext uri="{FF2B5EF4-FFF2-40B4-BE49-F238E27FC236}">
                <a16:creationId xmlns:a16="http://schemas.microsoft.com/office/drawing/2014/main" id="{8045422F-7258-40AC-BD2E-2469AA44892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flipV="1">
            <a:off x="-62197" y="-75866"/>
            <a:ext cx="12191980" cy="6857990"/>
          </a:xfrm>
          <a:prstGeom prst="rect">
            <a:avLst/>
          </a:prstGeom>
        </p:spPr>
      </p:pic>
      <p:sp>
        <p:nvSpPr>
          <p:cNvPr id="82" name="Rectangle 81">
            <a:extLst>
              <a:ext uri="{FF2B5EF4-FFF2-40B4-BE49-F238E27FC236}">
                <a16:creationId xmlns:a16="http://schemas.microsoft.com/office/drawing/2014/main" id="{2644B391-9BFE-445C-A9EC-F544BB85FB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95067" y="1808532"/>
            <a:ext cx="5452527" cy="3240936"/>
          </a:xfrm>
          <a:prstGeom prst="rect">
            <a:avLst/>
          </a:prstGeom>
          <a:solidFill>
            <a:schemeClr val="bg1">
              <a:lumMod val="75000"/>
              <a:lumOff val="25000"/>
            </a:schemeClr>
          </a:solidFill>
          <a:ln w="6350" cap="sq" cmpd="sng" algn="ctr">
            <a:noFill/>
            <a:prstDash val="solid"/>
            <a:miter lim="800000"/>
          </a:ln>
          <a:effectLst/>
        </p:spPr>
      </p:sp>
      <p:sp>
        <p:nvSpPr>
          <p:cNvPr id="84" name="Rectangle 83">
            <a:extLst>
              <a:ext uri="{FF2B5EF4-FFF2-40B4-BE49-F238E27FC236}">
                <a16:creationId xmlns:a16="http://schemas.microsoft.com/office/drawing/2014/main" id="{80F26E69-87D9-4655-AE7B-280A87AA3C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61010" y="1975104"/>
            <a:ext cx="5120640" cy="2907792"/>
          </a:xfrm>
          <a:prstGeom prst="rect">
            <a:avLst/>
          </a:prstGeom>
          <a:noFill/>
          <a:ln w="6350" cap="sq" cmpd="sng" algn="ctr">
            <a:solidFill>
              <a:schemeClr val="tx1"/>
            </a:solidFill>
            <a:prstDash val="solid"/>
            <a:miter lim="800000"/>
          </a:ln>
          <a:effectLst>
            <a:softEdge rad="0"/>
          </a:effectLst>
        </p:spPr>
      </p:sp>
      <p:sp>
        <p:nvSpPr>
          <p:cNvPr id="3" name="Subtitle 2">
            <a:extLst>
              <a:ext uri="{FF2B5EF4-FFF2-40B4-BE49-F238E27FC236}">
                <a16:creationId xmlns:a16="http://schemas.microsoft.com/office/drawing/2014/main" id="{C8722DDC-8EEE-4A06-8DFE-B44871EAA2CF}"/>
              </a:ext>
            </a:extLst>
          </p:cNvPr>
          <p:cNvSpPr>
            <a:spLocks noGrp="1"/>
          </p:cNvSpPr>
          <p:nvPr>
            <p:ph type="subTitle" idx="1"/>
          </p:nvPr>
        </p:nvSpPr>
        <p:spPr>
          <a:xfrm>
            <a:off x="6021674" y="4455189"/>
            <a:ext cx="4775075" cy="559656"/>
          </a:xfrm>
        </p:spPr>
        <p:txBody>
          <a:bodyPr>
            <a:normAutofit/>
          </a:bodyPr>
          <a:lstStyle/>
          <a:p>
            <a:pPr>
              <a:spcAft>
                <a:spcPts val="600"/>
              </a:spcAft>
            </a:pPr>
            <a:r>
              <a:rPr lang="en-US" dirty="0">
                <a:solidFill>
                  <a:schemeClr val="tx1"/>
                </a:solidFill>
              </a:rPr>
              <a:t>CorelDRAW 2021 Tutorials</a:t>
            </a:r>
          </a:p>
        </p:txBody>
      </p:sp>
      <p:pic>
        <p:nvPicPr>
          <p:cNvPr id="5" name="Picture 4">
            <a:extLst>
              <a:ext uri="{FF2B5EF4-FFF2-40B4-BE49-F238E27FC236}">
                <a16:creationId xmlns:a16="http://schemas.microsoft.com/office/drawing/2014/main" id="{6F7D91DD-EAC4-F379-8B27-4A4A9116DAA7}"/>
              </a:ext>
            </a:extLst>
          </p:cNvPr>
          <p:cNvPicPr>
            <a:picLocks noChangeAspect="1"/>
          </p:cNvPicPr>
          <p:nvPr/>
        </p:nvPicPr>
        <p:blipFill>
          <a:blip r:embed="rId3"/>
          <a:stretch>
            <a:fillRect/>
          </a:stretch>
        </p:blipFill>
        <p:spPr>
          <a:xfrm>
            <a:off x="98827" y="0"/>
            <a:ext cx="2286000" cy="2286000"/>
          </a:xfrm>
          <a:prstGeom prst="rect">
            <a:avLst/>
          </a:prstGeom>
        </p:spPr>
      </p:pic>
      <p:pic>
        <p:nvPicPr>
          <p:cNvPr id="9" name="Picture 8">
            <a:extLst>
              <a:ext uri="{FF2B5EF4-FFF2-40B4-BE49-F238E27FC236}">
                <a16:creationId xmlns:a16="http://schemas.microsoft.com/office/drawing/2014/main" id="{6A6CEC27-9A28-0580-0922-B23733BA1815}"/>
              </a:ext>
            </a:extLst>
          </p:cNvPr>
          <p:cNvPicPr>
            <a:picLocks noChangeAspect="1"/>
          </p:cNvPicPr>
          <p:nvPr/>
        </p:nvPicPr>
        <p:blipFill>
          <a:blip r:embed="rId4"/>
          <a:stretch>
            <a:fillRect/>
          </a:stretch>
        </p:blipFill>
        <p:spPr>
          <a:xfrm>
            <a:off x="7130902" y="2009891"/>
            <a:ext cx="2580855" cy="2580855"/>
          </a:xfrm>
          <a:prstGeom prst="rect">
            <a:avLst/>
          </a:prstGeom>
        </p:spPr>
      </p:pic>
    </p:spTree>
    <p:extLst>
      <p:ext uri="{BB962C8B-B14F-4D97-AF65-F5344CB8AC3E}">
        <p14:creationId xmlns:p14="http://schemas.microsoft.com/office/powerpoint/2010/main" val="2584280759"/>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5F07E-51EF-41C9-BF72-7300F2E2AF0C}"/>
              </a:ext>
            </a:extLst>
          </p:cNvPr>
          <p:cNvSpPr>
            <a:spLocks noGrp="1"/>
          </p:cNvSpPr>
          <p:nvPr>
            <p:ph type="title"/>
          </p:nvPr>
        </p:nvSpPr>
        <p:spPr/>
        <p:txBody>
          <a:bodyPr>
            <a:normAutofit/>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分色（</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color separation）：</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ED3A17CD-2E55-4873-8C90-55579D9A3E99}"/>
              </a:ext>
            </a:extLst>
          </p:cNvPr>
          <p:cNvSpPr>
            <a:spLocks noGrp="1"/>
          </p:cNvSpPr>
          <p:nvPr>
            <p:ph idx="1"/>
          </p:nvPr>
        </p:nvSpPr>
        <p:spPr>
          <a:xfrm>
            <a:off x="1066800" y="2103120"/>
            <a:ext cx="4827744" cy="3849624"/>
          </a:xfrm>
        </p:spPr>
        <p:txBody>
          <a:bodyPr/>
          <a:lstStyle/>
          <a:p>
            <a:pPr algn="l"/>
            <a:r>
              <a:rPr lang="zh-TW" altLang="en-US" sz="2800" b="0" i="0" u="none" strike="noStrike" baseline="0" dirty="0">
                <a:solidFill>
                  <a:srgbClr val="231F20"/>
                </a:solidFill>
                <a:latin typeface="Adobe Fan Heiti Std B" panose="020B0700000000000000" pitchFamily="34" charset="-128"/>
                <a:ea typeface="Adobe Fan Heiti Std B" panose="020B0700000000000000" pitchFamily="34" charset="-128"/>
              </a:rPr>
              <a:t>將原稿轉化為與彩色印刷過程相相容的結構形式的方法；把彩色原稿分解成為各單色版的過程</a:t>
            </a:r>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a:t>
            </a:r>
            <a:endParaRPr lang="en-US" dirty="0">
              <a:latin typeface="Adobe Fan Heiti Std B" panose="020B0700000000000000" pitchFamily="34" charset="-128"/>
              <a:ea typeface="Adobe Fan Heiti Std B" panose="020B0700000000000000" pitchFamily="34" charset="-128"/>
            </a:endParaRPr>
          </a:p>
        </p:txBody>
      </p:sp>
      <p:pic>
        <p:nvPicPr>
          <p:cNvPr id="2050" name="Picture 2" descr="1.89 Subtractive color mixtures using CMY primaries, CMYK color separation,  and image with exaggerated print screen (R… | Screen printing, Subtractive  color, Prints">
            <a:extLst>
              <a:ext uri="{FF2B5EF4-FFF2-40B4-BE49-F238E27FC236}">
                <a16:creationId xmlns:a16="http://schemas.microsoft.com/office/drawing/2014/main" id="{C57CF064-3CB1-4DB3-8C20-2E4AFE188B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4605" y="1569787"/>
            <a:ext cx="5679477" cy="483931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olor Separation Guideline | Color Experts International, Inc.">
            <a:extLst>
              <a:ext uri="{FF2B5EF4-FFF2-40B4-BE49-F238E27FC236}">
                <a16:creationId xmlns:a16="http://schemas.microsoft.com/office/drawing/2014/main" id="{ABB318E5-747C-4D19-BF6E-5CF990CF58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6201" y="4495419"/>
            <a:ext cx="3133725" cy="1457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872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6DE6-9F08-46ED-A6EA-A653CD84DD34}"/>
              </a:ext>
            </a:extLst>
          </p:cNvPr>
          <p:cNvSpPr>
            <a:spLocks noGrp="1"/>
          </p:cNvSpPr>
          <p:nvPr>
            <p:ph type="title"/>
          </p:nvPr>
        </p:nvSpPr>
        <p:spPr/>
        <p:txBody>
          <a:bodyPr>
            <a:normAutofit/>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直接製版（</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direct-to-plate）</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38C5D9EB-68C0-428E-8C1B-29BF33D35D9D}"/>
              </a:ext>
            </a:extLst>
          </p:cNvPr>
          <p:cNvSpPr>
            <a:spLocks noGrp="1"/>
          </p:cNvSpPr>
          <p:nvPr>
            <p:ph idx="1"/>
          </p:nvPr>
        </p:nvSpPr>
        <p:spPr>
          <a:xfrm>
            <a:off x="1066800" y="2014194"/>
            <a:ext cx="10058400" cy="3849624"/>
          </a:xfrm>
        </p:spPr>
        <p:txBody>
          <a:bodyPr/>
          <a:lstStyle/>
          <a:p>
            <a:pPr algn="l"/>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將已排版的數位頁面檔由主電腦直接輸出到鐳射製版機，免除了底片的製作，也稱作</a:t>
            </a:r>
            <a:r>
              <a:rPr lang="en-US" altLang="zh-TW" sz="1800" b="0" i="0" u="none" strike="noStrike" baseline="0" dirty="0">
                <a:solidFill>
                  <a:srgbClr val="231F20"/>
                </a:solidFill>
                <a:latin typeface="Adobe Fan Heiti Std B" panose="020B0700000000000000" pitchFamily="34" charset="-128"/>
                <a:ea typeface="Adobe Fan Heiti Std B" panose="020B0700000000000000" pitchFamily="34" charset="-128"/>
              </a:rPr>
              <a:t>CTP</a:t>
            </a:r>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（電腦直接製版，</a:t>
            </a:r>
            <a:r>
              <a:rPr lang="en-US" altLang="zh-TW" sz="1800" b="0" i="0" u="none" strike="noStrike" baseline="0" dirty="0">
                <a:solidFill>
                  <a:srgbClr val="231F20"/>
                </a:solidFill>
                <a:latin typeface="Adobe Fan Heiti Std B" panose="020B0700000000000000" pitchFamily="34" charset="-128"/>
                <a:ea typeface="Adobe Fan Heiti Std B" panose="020B0700000000000000" pitchFamily="34" charset="-128"/>
              </a:rPr>
              <a:t>computer-to-plate</a:t>
            </a:r>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，印刷技術的進一步發展，不僅可由原稿直接製版，而且實現了電腦出版系統與印刷機直接介面，從原稿到印刷一步完成。）</a:t>
            </a:r>
            <a:endParaRPr lang="en-US" dirty="0">
              <a:latin typeface="Adobe Fan Heiti Std B" panose="020B0700000000000000" pitchFamily="34" charset="-128"/>
              <a:ea typeface="Adobe Fan Heiti Std B" panose="020B0700000000000000" pitchFamily="34" charset="-128"/>
            </a:endParaRPr>
          </a:p>
        </p:txBody>
      </p:sp>
      <p:pic>
        <p:nvPicPr>
          <p:cNvPr id="1026" name="Picture 2">
            <a:extLst>
              <a:ext uri="{FF2B5EF4-FFF2-40B4-BE49-F238E27FC236}">
                <a16:creationId xmlns:a16="http://schemas.microsoft.com/office/drawing/2014/main" id="{B7187BF0-636F-4CA2-A135-61298946D1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0878" y="3061081"/>
            <a:ext cx="8907792" cy="3295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52026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4BAD7-56A9-437B-95ED-E6F485FBF103}"/>
              </a:ext>
            </a:extLst>
          </p:cNvPr>
          <p:cNvSpPr>
            <a:spLocks noGrp="1"/>
          </p:cNvSpPr>
          <p:nvPr>
            <p:ph type="title"/>
          </p:nvPr>
        </p:nvSpPr>
        <p:spPr/>
        <p:txBody>
          <a:bodyPr>
            <a:normAutofit/>
          </a:bodyPr>
          <a:lstStyle/>
          <a:p>
            <a:r>
              <a:rPr lang="en-US" b="0" i="0" u="none" strike="noStrike" baseline="0" dirty="0" err="1">
                <a:solidFill>
                  <a:srgbClr val="231F20"/>
                </a:solidFill>
                <a:latin typeface="Adobe Fan Heiti Std B" panose="020B0700000000000000" pitchFamily="34" charset="-128"/>
                <a:ea typeface="Adobe Fan Heiti Std B" panose="020B0700000000000000" pitchFamily="34" charset="-128"/>
              </a:rPr>
              <a:t>四色印刷（four-color</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 printing）</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F99CDA4D-08B7-4104-AE17-DACF7B7A4E21}"/>
              </a:ext>
            </a:extLst>
          </p:cNvPr>
          <p:cNvSpPr>
            <a:spLocks noGrp="1"/>
          </p:cNvSpPr>
          <p:nvPr>
            <p:ph idx="1"/>
          </p:nvPr>
        </p:nvSpPr>
        <p:spPr>
          <a:xfrm>
            <a:off x="1066800" y="2103120"/>
            <a:ext cx="5620486" cy="3849624"/>
          </a:xfrm>
        </p:spPr>
        <p:txBody>
          <a:bodyPr/>
          <a:lstStyle/>
          <a:p>
            <a:pPr algn="l"/>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用減色法三原色顏色（黃、品紅、青）及黑色進行印刷，如果作用橙、栗色入以褐黃色油墨進行印刷，不應將其稱「四色印刷」而應稱作「專色印刷」或「點色印刷」</a:t>
            </a:r>
            <a:endParaRPr lang="en-US" dirty="0">
              <a:latin typeface="Adobe Fan Heiti Std B" panose="020B0700000000000000" pitchFamily="34" charset="-128"/>
              <a:ea typeface="Adobe Fan Heiti Std B" panose="020B0700000000000000" pitchFamily="34" charset="-128"/>
            </a:endParaRPr>
          </a:p>
        </p:txBody>
      </p:sp>
      <p:pic>
        <p:nvPicPr>
          <p:cNvPr id="2050" name="Picture 2" descr="Commercial Brochure, Postcard Printing | Color mixing chart, Postcard  printing, Color theory projects">
            <a:extLst>
              <a:ext uri="{FF2B5EF4-FFF2-40B4-BE49-F238E27FC236}">
                <a16:creationId xmlns:a16="http://schemas.microsoft.com/office/drawing/2014/main" id="{CD239C3A-FBE7-4D7C-9528-1B6EC8053A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1692" y="2470022"/>
            <a:ext cx="4010025" cy="36290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11505B9-3806-4184-9379-3CDA563B7F20}"/>
              </a:ext>
            </a:extLst>
          </p:cNvPr>
          <p:cNvSpPr txBox="1"/>
          <p:nvPr/>
        </p:nvSpPr>
        <p:spPr>
          <a:xfrm>
            <a:off x="7962735" y="2014194"/>
            <a:ext cx="3116024" cy="369332"/>
          </a:xfrm>
          <a:prstGeom prst="rect">
            <a:avLst/>
          </a:prstGeom>
          <a:noFill/>
        </p:spPr>
        <p:txBody>
          <a:bodyPr wrap="square" rtlCol="0">
            <a:spAutoFit/>
          </a:bodyPr>
          <a:lstStyle/>
          <a:p>
            <a:r>
              <a:rPr lang="en-US" b="0" i="0" dirty="0">
                <a:solidFill>
                  <a:srgbClr val="222222"/>
                </a:solidFill>
                <a:effectLst/>
                <a:latin typeface="arial" panose="020B0604020202020204" pitchFamily="34" charset="0"/>
              </a:rPr>
              <a:t>(Subtractive color)</a:t>
            </a:r>
            <a:endParaRPr lang="en-US" dirty="0"/>
          </a:p>
        </p:txBody>
      </p:sp>
      <p:pic>
        <p:nvPicPr>
          <p:cNvPr id="6" name="Picture 5">
            <a:extLst>
              <a:ext uri="{FF2B5EF4-FFF2-40B4-BE49-F238E27FC236}">
                <a16:creationId xmlns:a16="http://schemas.microsoft.com/office/drawing/2014/main" id="{F31A2E39-5ADA-47D9-AB8E-10AB6D4FC4D3}"/>
              </a:ext>
            </a:extLst>
          </p:cNvPr>
          <p:cNvPicPr>
            <a:picLocks noChangeAspect="1"/>
          </p:cNvPicPr>
          <p:nvPr/>
        </p:nvPicPr>
        <p:blipFill>
          <a:blip r:embed="rId3"/>
          <a:stretch>
            <a:fillRect/>
          </a:stretch>
        </p:blipFill>
        <p:spPr>
          <a:xfrm>
            <a:off x="3453201" y="3082339"/>
            <a:ext cx="3234085" cy="3234085"/>
          </a:xfrm>
          <a:prstGeom prst="rect">
            <a:avLst/>
          </a:prstGeom>
        </p:spPr>
      </p:pic>
    </p:spTree>
    <p:extLst>
      <p:ext uri="{BB962C8B-B14F-4D97-AF65-F5344CB8AC3E}">
        <p14:creationId xmlns:p14="http://schemas.microsoft.com/office/powerpoint/2010/main" val="2870554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73F19-9662-4AF0-8BA2-112137976E26}"/>
              </a:ext>
            </a:extLst>
          </p:cNvPr>
          <p:cNvSpPr>
            <a:spLocks noGrp="1"/>
          </p:cNvSpPr>
          <p:nvPr>
            <p:ph type="title"/>
          </p:nvPr>
        </p:nvSpPr>
        <p:spPr/>
        <p:txBody>
          <a:bodyPr>
            <a:normAutofit/>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印刷工藝（</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printing technology）</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55D0049A-0BA1-4E14-AE82-E2002C253137}"/>
              </a:ext>
            </a:extLst>
          </p:cNvPr>
          <p:cNvSpPr>
            <a:spLocks noGrp="1"/>
          </p:cNvSpPr>
          <p:nvPr>
            <p:ph idx="1"/>
          </p:nvPr>
        </p:nvSpPr>
        <p:spPr/>
        <p:txBody>
          <a:bodyPr/>
          <a:lstStyle/>
          <a:p>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實現印刷的各種規範、程序和操作方法</a:t>
            </a:r>
            <a:endParaRPr lang="en-US" dirty="0">
              <a:latin typeface="Adobe Fan Heiti Std B" panose="020B0700000000000000" pitchFamily="34" charset="-128"/>
              <a:ea typeface="Adobe Fan Heiti Std B" panose="020B0700000000000000" pitchFamily="34" charset="-128"/>
            </a:endParaRPr>
          </a:p>
        </p:txBody>
      </p:sp>
      <p:pic>
        <p:nvPicPr>
          <p:cNvPr id="4098" name="Picture 2" descr="What is Printing Technology and what do Printing Technology students do? :  MyKlassRoom">
            <a:extLst>
              <a:ext uri="{FF2B5EF4-FFF2-40B4-BE49-F238E27FC236}">
                <a16:creationId xmlns:a16="http://schemas.microsoft.com/office/drawing/2014/main" id="{A7A11698-7E17-4FD1-AFFA-3A42200DA2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417" y="3564605"/>
            <a:ext cx="2811432" cy="255840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Walter Press' Rotary Press (Image) | Expositions, where the modern  technology of the times was exhibited.">
            <a:extLst>
              <a:ext uri="{FF2B5EF4-FFF2-40B4-BE49-F238E27FC236}">
                <a16:creationId xmlns:a16="http://schemas.microsoft.com/office/drawing/2014/main" id="{DB74A627-735F-42E1-BA31-06A343771B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1154" y="3564605"/>
            <a:ext cx="3742578" cy="255840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Xerox Color C60/C70 User manual | Manualzz">
            <a:extLst>
              <a:ext uri="{FF2B5EF4-FFF2-40B4-BE49-F238E27FC236}">
                <a16:creationId xmlns:a16="http://schemas.microsoft.com/office/drawing/2014/main" id="{D0B881AB-8BFD-452A-AE9F-F2076E5643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3037" y="3564604"/>
            <a:ext cx="3411205" cy="2558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4776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2CCBE-1171-4C6F-BC99-104E2848EBEB}"/>
              </a:ext>
            </a:extLst>
          </p:cNvPr>
          <p:cNvSpPr>
            <a:spLocks noGrp="1"/>
          </p:cNvSpPr>
          <p:nvPr>
            <p:ph type="title"/>
          </p:nvPr>
        </p:nvSpPr>
        <p:spPr/>
        <p:txBody>
          <a:bodyPr>
            <a:normAutofit/>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彩色桌面出版系統</a:t>
            </a:r>
            <a:br>
              <a:rPr lang="en-US" altLang="zh-TW" b="0" i="0" u="none" strike="noStrike" baseline="0" dirty="0">
                <a:solidFill>
                  <a:srgbClr val="231F20"/>
                </a:solidFill>
                <a:latin typeface="Adobe Fan Heiti Std B" panose="020B0700000000000000" pitchFamily="34" charset="-128"/>
                <a:ea typeface="Adobe Fan Heiti Std B" panose="020B0700000000000000" pitchFamily="34" charset="-128"/>
              </a:rPr>
            </a:br>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Desktop Publishing System, DTP）</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B008EEB5-7C0E-4E03-800D-29CFCD4A61AC}"/>
              </a:ext>
            </a:extLst>
          </p:cNvPr>
          <p:cNvSpPr>
            <a:spLocks noGrp="1"/>
          </p:cNvSpPr>
          <p:nvPr>
            <p:ph idx="1"/>
          </p:nvPr>
        </p:nvSpPr>
        <p:spPr/>
        <p:txBody>
          <a:bodyPr/>
          <a:lstStyle/>
          <a:p>
            <a:pPr algn="l"/>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將圖像、文字輸入到電腦中，利用電腦進行圖像的處理與加工、圖形的繪製，然後將圖形、圖像、文字拼合成整頁版面，利用雷射排版機將此電子版面輸出，成為晒版原版。</a:t>
            </a:r>
            <a:endParaRPr lang="en-US" dirty="0">
              <a:latin typeface="Adobe Fan Heiti Std B" panose="020B0700000000000000" pitchFamily="34" charset="-128"/>
              <a:ea typeface="Adobe Fan Heiti Std B" panose="020B0700000000000000" pitchFamily="34" charset="-128"/>
            </a:endParaRPr>
          </a:p>
        </p:txBody>
      </p:sp>
      <p:grpSp>
        <p:nvGrpSpPr>
          <p:cNvPr id="4" name="Group 3">
            <a:extLst>
              <a:ext uri="{FF2B5EF4-FFF2-40B4-BE49-F238E27FC236}">
                <a16:creationId xmlns:a16="http://schemas.microsoft.com/office/drawing/2014/main" id="{ED9C5B76-7488-48F8-8397-495F7047E21B}"/>
              </a:ext>
            </a:extLst>
          </p:cNvPr>
          <p:cNvGrpSpPr/>
          <p:nvPr/>
        </p:nvGrpSpPr>
        <p:grpSpPr>
          <a:xfrm>
            <a:off x="381980" y="3057157"/>
            <a:ext cx="11428039" cy="3420209"/>
            <a:chOff x="384596" y="3190627"/>
            <a:chExt cx="11194787" cy="3306361"/>
          </a:xfrm>
        </p:grpSpPr>
        <p:pic>
          <p:nvPicPr>
            <p:cNvPr id="5122" name="Picture 2" descr="Desktop Publishing: Benefits of Desktop Publishing (DTP)">
              <a:extLst>
                <a:ext uri="{FF2B5EF4-FFF2-40B4-BE49-F238E27FC236}">
                  <a16:creationId xmlns:a16="http://schemas.microsoft.com/office/drawing/2014/main" id="{6F5A2820-8490-4038-8135-C506A09B68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596" y="3190627"/>
              <a:ext cx="7888427" cy="330636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Desktop Publishing Services, Desktop Publishing - Kryon Publishing Services  Private Limited, Chennai | ID: 4399282862">
              <a:extLst>
                <a:ext uri="{FF2B5EF4-FFF2-40B4-BE49-F238E27FC236}">
                  <a16:creationId xmlns:a16="http://schemas.microsoft.com/office/drawing/2014/main" id="{8148DB39-4B08-4285-B499-003F90CE3E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3023" y="3190628"/>
              <a:ext cx="3306360" cy="33063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93109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BBC38-33D7-46DC-B2AA-EB072202F0D7}"/>
              </a:ext>
            </a:extLst>
          </p:cNvPr>
          <p:cNvSpPr>
            <a:spLocks noGrp="1"/>
          </p:cNvSpPr>
          <p:nvPr>
            <p:ph type="title"/>
          </p:nvPr>
        </p:nvSpPr>
        <p:spPr/>
        <p:txBody>
          <a:bodyPr>
            <a:normAutofit/>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原稿（</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original）</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D36DCE3E-20CB-467D-833C-1B508EF07CA8}"/>
              </a:ext>
            </a:extLst>
          </p:cNvPr>
          <p:cNvSpPr>
            <a:spLocks noGrp="1"/>
          </p:cNvSpPr>
          <p:nvPr>
            <p:ph idx="1"/>
          </p:nvPr>
        </p:nvSpPr>
        <p:spPr/>
        <p:txBody>
          <a:bodyPr/>
          <a:lstStyle/>
          <a:p>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製版所依據的實物或載體上的圖文資訊</a:t>
            </a:r>
            <a:endParaRPr lang="en-US" dirty="0">
              <a:latin typeface="Adobe Fan Heiti Std B" panose="020B0700000000000000" pitchFamily="34" charset="-128"/>
              <a:ea typeface="Adobe Fan Heiti Std B" panose="020B0700000000000000" pitchFamily="34" charset="-128"/>
            </a:endParaRPr>
          </a:p>
        </p:txBody>
      </p:sp>
      <p:grpSp>
        <p:nvGrpSpPr>
          <p:cNvPr id="4" name="Group 3">
            <a:extLst>
              <a:ext uri="{FF2B5EF4-FFF2-40B4-BE49-F238E27FC236}">
                <a16:creationId xmlns:a16="http://schemas.microsoft.com/office/drawing/2014/main" id="{02A8A4D9-5C6C-4CD1-9EC7-79D958EE5E79}"/>
              </a:ext>
            </a:extLst>
          </p:cNvPr>
          <p:cNvGrpSpPr/>
          <p:nvPr/>
        </p:nvGrpSpPr>
        <p:grpSpPr>
          <a:xfrm>
            <a:off x="6871736" y="414747"/>
            <a:ext cx="4905945" cy="6020658"/>
            <a:chOff x="6529373" y="439010"/>
            <a:chExt cx="4710657" cy="5950600"/>
          </a:xfrm>
        </p:grpSpPr>
        <p:pic>
          <p:nvPicPr>
            <p:cNvPr id="7170" name="Picture 2">
              <a:extLst>
                <a:ext uri="{FF2B5EF4-FFF2-40B4-BE49-F238E27FC236}">
                  <a16:creationId xmlns:a16="http://schemas.microsoft.com/office/drawing/2014/main" id="{60D33F4F-0ACE-4640-B15D-8FC0306A65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9373" y="439010"/>
              <a:ext cx="4710657" cy="326960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D17A6266-CC5F-468E-A450-BA2ED81315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9373" y="3712820"/>
              <a:ext cx="4710656" cy="267679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7805C06B-F988-474D-9742-F27BE76D7C21}"/>
              </a:ext>
            </a:extLst>
          </p:cNvPr>
          <p:cNvSpPr txBox="1"/>
          <p:nvPr/>
        </p:nvSpPr>
        <p:spPr>
          <a:xfrm>
            <a:off x="4218798" y="3610507"/>
            <a:ext cx="2472411" cy="2215991"/>
          </a:xfrm>
          <a:prstGeom prst="rect">
            <a:avLst/>
          </a:prstGeom>
          <a:noFill/>
        </p:spPr>
        <p:txBody>
          <a:bodyPr wrap="square" rtlCol="0">
            <a:spAutoFit/>
          </a:bodyPr>
          <a:lstStyle/>
          <a:p>
            <a:r>
              <a:rPr lang="zh-TW" altLang="en-US" sz="1200" b="1" i="0" cap="all" dirty="0">
                <a:solidFill>
                  <a:srgbClr val="333333"/>
                </a:solidFill>
                <a:effectLst/>
                <a:latin typeface="Adobe Fan Heiti Std B" panose="020B0700000000000000" pitchFamily="34" charset="-128"/>
                <a:ea typeface="Adobe Fan Heiti Std B" panose="020B0700000000000000" pitchFamily="34" charset="-128"/>
              </a:rPr>
              <a:t>「</a:t>
            </a:r>
            <a:r>
              <a:rPr lang="en-US" altLang="zh-TW" sz="1200" b="1" i="0" cap="all" dirty="0">
                <a:solidFill>
                  <a:srgbClr val="333333"/>
                </a:solidFill>
                <a:effectLst/>
                <a:latin typeface="Adobe Fan Heiti Std B" panose="020B0700000000000000" pitchFamily="34" charset="-128"/>
                <a:ea typeface="Adobe Fan Heiti Std B" panose="020B0700000000000000" pitchFamily="34" charset="-128"/>
              </a:rPr>
              <a:t>2</a:t>
            </a:r>
            <a:r>
              <a:rPr lang="zh-TW" altLang="en-US" sz="1200" b="1" i="0" cap="all" dirty="0">
                <a:solidFill>
                  <a:srgbClr val="333333"/>
                </a:solidFill>
                <a:effectLst/>
                <a:latin typeface="Adobe Fan Heiti Std B" panose="020B0700000000000000" pitchFamily="34" charset="-128"/>
                <a:ea typeface="Adobe Fan Heiti Std B" panose="020B0700000000000000" pitchFamily="34" charset="-128"/>
              </a:rPr>
              <a:t>色印刷：雙色原稿」</a:t>
            </a:r>
          </a:p>
          <a:p>
            <a:pPr algn="l" rtl="0"/>
            <a:r>
              <a:rPr lang="zh-TW" altLang="en-US" sz="1200" b="0" i="0" dirty="0">
                <a:solidFill>
                  <a:srgbClr val="333333"/>
                </a:solidFill>
                <a:effectLst/>
                <a:latin typeface="Adobe Fan Heiti Std B" panose="020B0700000000000000" pitchFamily="34" charset="-128"/>
                <a:ea typeface="Adobe Fan Heiti Std B" panose="020B0700000000000000" pitchFamily="34" charset="-128"/>
              </a:rPr>
              <a:t>紅筆圈起的部分，使用橘紅色來印刷吧。</a:t>
            </a:r>
          </a:p>
          <a:p>
            <a:pPr algn="l" rtl="0"/>
            <a:r>
              <a:rPr lang="zh-TW" altLang="en-US" sz="1200" b="0" i="0" dirty="0">
                <a:solidFill>
                  <a:srgbClr val="333333"/>
                </a:solidFill>
                <a:effectLst/>
                <a:latin typeface="Adobe Fan Heiti Std B" panose="020B0700000000000000" pitchFamily="34" charset="-128"/>
                <a:ea typeface="Adobe Fan Heiti Std B" panose="020B0700000000000000" pitchFamily="34" charset="-128"/>
              </a:rPr>
              <a:t>入稿時將不同顏色的原稿分開，</a:t>
            </a:r>
          </a:p>
          <a:p>
            <a:pPr algn="l" rtl="0"/>
            <a:r>
              <a:rPr lang="zh-TW" altLang="en-US" sz="1200" b="0" i="0" dirty="0">
                <a:solidFill>
                  <a:srgbClr val="333333"/>
                </a:solidFill>
                <a:effectLst/>
                <a:latin typeface="Adobe Fan Heiti Std B" panose="020B0700000000000000" pitchFamily="34" charset="-128"/>
                <a:ea typeface="Adobe Fan Heiti Std B" panose="020B0700000000000000" pitchFamily="34" charset="-128"/>
              </a:rPr>
              <a:t>湖水綠用的原稿、橘紅用的原稿，</a:t>
            </a:r>
          </a:p>
          <a:p>
            <a:pPr algn="l" rtl="0"/>
            <a:r>
              <a:rPr lang="zh-TW" altLang="en-US" sz="1200" b="0" i="0" dirty="0">
                <a:solidFill>
                  <a:srgbClr val="333333"/>
                </a:solidFill>
                <a:effectLst/>
                <a:latin typeface="Adobe Fan Heiti Std B" panose="020B0700000000000000" pitchFamily="34" charset="-128"/>
                <a:ea typeface="Adobe Fan Heiti Std B" panose="020B0700000000000000" pitchFamily="34" charset="-128"/>
              </a:rPr>
              <a:t>分別用黑色繪製。</a:t>
            </a:r>
          </a:p>
          <a:p>
            <a:pPr algn="l" rtl="0"/>
            <a:r>
              <a:rPr lang="zh-TW" altLang="en-US" sz="1200" b="0" i="0" dirty="0">
                <a:solidFill>
                  <a:srgbClr val="333333"/>
                </a:solidFill>
                <a:effectLst/>
                <a:latin typeface="Adobe Fan Heiti Std B" panose="020B0700000000000000" pitchFamily="34" charset="-128"/>
                <a:ea typeface="Adobe Fan Heiti Std B" panose="020B0700000000000000" pitchFamily="34" charset="-128"/>
              </a:rPr>
              <a:t> </a:t>
            </a:r>
          </a:p>
          <a:p>
            <a:pPr algn="l" rtl="0"/>
            <a:r>
              <a:rPr lang="zh-TW" altLang="en-US" sz="1200" b="0" i="0" dirty="0">
                <a:solidFill>
                  <a:srgbClr val="333333"/>
                </a:solidFill>
                <a:effectLst/>
                <a:latin typeface="Adobe Fan Heiti Std B" panose="020B0700000000000000" pitchFamily="34" charset="-128"/>
                <a:ea typeface="Adobe Fan Heiti Std B" panose="020B0700000000000000" pitchFamily="34" charset="-128"/>
              </a:rPr>
              <a:t>油墨的顏色可使用公版的色票貼上，</a:t>
            </a:r>
          </a:p>
          <a:p>
            <a:pPr algn="l" rtl="0"/>
            <a:r>
              <a:rPr lang="zh-TW" altLang="en-US" sz="1200" b="0" i="0" dirty="0">
                <a:solidFill>
                  <a:srgbClr val="333333"/>
                </a:solidFill>
                <a:effectLst/>
                <a:latin typeface="Adobe Fan Heiti Std B" panose="020B0700000000000000" pitchFamily="34" charset="-128"/>
                <a:ea typeface="Adobe Fan Heiti Std B" panose="020B0700000000000000" pitchFamily="34" charset="-128"/>
              </a:rPr>
              <a:t>並將檔案名稱直接改為油墨顏色就可以了。</a:t>
            </a:r>
          </a:p>
          <a:p>
            <a:endParaRPr lang="en-US" dirty="0"/>
          </a:p>
        </p:txBody>
      </p:sp>
      <p:pic>
        <p:nvPicPr>
          <p:cNvPr id="7174" name="Picture 6" descr="2色印刷：換色」#孔版印刷知惠袋5-4">
            <a:extLst>
              <a:ext uri="{FF2B5EF4-FFF2-40B4-BE49-F238E27FC236}">
                <a16:creationId xmlns:a16="http://schemas.microsoft.com/office/drawing/2014/main" id="{E484F1CA-5FC1-46A1-B127-A86875ACDA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984" y="3312262"/>
            <a:ext cx="3605534" cy="3007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04295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F60CD-53FD-4977-AEE1-24AAE7CABE02}"/>
              </a:ext>
            </a:extLst>
          </p:cNvPr>
          <p:cNvSpPr>
            <a:spLocks noGrp="1"/>
          </p:cNvSpPr>
          <p:nvPr>
            <p:ph type="title"/>
          </p:nvPr>
        </p:nvSpPr>
        <p:spPr/>
        <p:txBody>
          <a:bodyPr>
            <a:normAutofit/>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印版（</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printing plate）</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6EF7AC31-1797-4B10-92CE-9B16D314E470}"/>
              </a:ext>
            </a:extLst>
          </p:cNvPr>
          <p:cNvSpPr>
            <a:spLocks noGrp="1"/>
          </p:cNvSpPr>
          <p:nvPr>
            <p:ph idx="1"/>
          </p:nvPr>
        </p:nvSpPr>
        <p:spPr>
          <a:xfrm>
            <a:off x="1066800" y="2103120"/>
            <a:ext cx="6107119" cy="3849624"/>
          </a:xfrm>
        </p:spPr>
        <p:txBody>
          <a:bodyPr/>
          <a:lstStyle/>
          <a:p>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用於傳遞油墨至承印物上的印刷圖文載體。通常劃分為凸版、凹版、平版和孔版四類。</a:t>
            </a:r>
            <a:endParaRPr lang="en-US" dirty="0">
              <a:latin typeface="Adobe Fan Heiti Std B" panose="020B0700000000000000" pitchFamily="34" charset="-128"/>
              <a:ea typeface="Adobe Fan Heiti Std B" panose="020B0700000000000000" pitchFamily="34" charset="-128"/>
            </a:endParaRPr>
          </a:p>
        </p:txBody>
      </p:sp>
      <p:pic>
        <p:nvPicPr>
          <p:cNvPr id="6146" name="Picture 2" descr="移印印版">
            <a:extLst>
              <a:ext uri="{FF2B5EF4-FFF2-40B4-BE49-F238E27FC236}">
                <a16:creationId xmlns:a16="http://schemas.microsoft.com/office/drawing/2014/main" id="{E317A894-C836-4F6C-8D23-9EA381D7A8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4537" y="397389"/>
            <a:ext cx="4531992" cy="604265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651C4B6A-7676-483E-84DD-3BB4FA3F94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7781" y="2837387"/>
            <a:ext cx="4829465" cy="35182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5230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F9354-EC21-4DB2-8A07-838F175DC131}"/>
              </a:ext>
            </a:extLst>
          </p:cNvPr>
          <p:cNvSpPr>
            <a:spLocks noGrp="1"/>
          </p:cNvSpPr>
          <p:nvPr>
            <p:ph type="title"/>
          </p:nvPr>
        </p:nvSpPr>
        <p:spPr/>
        <p:txBody>
          <a:bodyPr>
            <a:normAutofit/>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製版（</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plate making）</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906806FB-DC29-4152-ACE2-1A5B8F4AB4AA}"/>
              </a:ext>
            </a:extLst>
          </p:cNvPr>
          <p:cNvSpPr>
            <a:spLocks noGrp="1"/>
          </p:cNvSpPr>
          <p:nvPr>
            <p:ph idx="1"/>
          </p:nvPr>
        </p:nvSpPr>
        <p:spPr/>
        <p:txBody>
          <a:bodyPr/>
          <a:lstStyle/>
          <a:p>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依照原稿複製成印版的工藝過程。</a:t>
            </a:r>
            <a:endParaRPr lang="en-US" dirty="0">
              <a:latin typeface="Adobe Fan Heiti Std B" panose="020B0700000000000000" pitchFamily="34" charset="-128"/>
              <a:ea typeface="Adobe Fan Heiti Std B" panose="020B0700000000000000" pitchFamily="34" charset="-128"/>
            </a:endParaRPr>
          </a:p>
        </p:txBody>
      </p:sp>
      <p:pic>
        <p:nvPicPr>
          <p:cNvPr id="8194" name="Picture 2" descr="醫藥包裝版輥">
            <a:extLst>
              <a:ext uri="{FF2B5EF4-FFF2-40B4-BE49-F238E27FC236}">
                <a16:creationId xmlns:a16="http://schemas.microsoft.com/office/drawing/2014/main" id="{DE26E6FE-F61D-4E15-A7A6-300E9BE52E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126" y="3783182"/>
            <a:ext cx="3791834" cy="2487443"/>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日化產品版輥">
            <a:extLst>
              <a:ext uri="{FF2B5EF4-FFF2-40B4-BE49-F238E27FC236}">
                <a16:creationId xmlns:a16="http://schemas.microsoft.com/office/drawing/2014/main" id="{8B345A3A-3A56-4806-BEFE-6469E09C5F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3960" y="3783182"/>
            <a:ext cx="3791834" cy="2487443"/>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煙包產品版輥">
            <a:extLst>
              <a:ext uri="{FF2B5EF4-FFF2-40B4-BE49-F238E27FC236}">
                <a16:creationId xmlns:a16="http://schemas.microsoft.com/office/drawing/2014/main" id="{6D59D53A-5054-436E-BC42-2E0E518DCC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5793" y="3783182"/>
            <a:ext cx="3791835" cy="2487444"/>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煙包產品版輥">
            <a:extLst>
              <a:ext uri="{FF2B5EF4-FFF2-40B4-BE49-F238E27FC236}">
                <a16:creationId xmlns:a16="http://schemas.microsoft.com/office/drawing/2014/main" id="{C0EECC8E-BABA-4B9C-A9B4-1D8AEA6AC1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07374" y="658981"/>
            <a:ext cx="4762500"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2278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74D5C-1FBB-4CEB-9AE1-438521F76C1A}"/>
              </a:ext>
            </a:extLst>
          </p:cNvPr>
          <p:cNvSpPr>
            <a:spLocks noGrp="1"/>
          </p:cNvSpPr>
          <p:nvPr>
            <p:ph type="title"/>
          </p:nvPr>
        </p:nvSpPr>
        <p:spPr/>
        <p:txBody>
          <a:bodyPr>
            <a:normAutofit/>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拼版（</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make-up）</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B5BD9EBB-3466-4DC1-9C9F-B382704E7D7A}"/>
              </a:ext>
            </a:extLst>
          </p:cNvPr>
          <p:cNvSpPr>
            <a:spLocks noGrp="1"/>
          </p:cNvSpPr>
          <p:nvPr>
            <p:ph idx="1"/>
          </p:nvPr>
        </p:nvSpPr>
        <p:spPr/>
        <p:txBody>
          <a:bodyPr/>
          <a:lstStyle/>
          <a:p>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將文字、圖表等依照設計要求拼組成版。</a:t>
            </a:r>
            <a:endParaRPr lang="en-US" dirty="0">
              <a:latin typeface="Adobe Fan Heiti Std B" panose="020B0700000000000000" pitchFamily="34" charset="-128"/>
              <a:ea typeface="Adobe Fan Heiti Std B" panose="020B0700000000000000" pitchFamily="34" charset="-128"/>
            </a:endParaRPr>
          </a:p>
        </p:txBody>
      </p:sp>
      <p:pic>
        <p:nvPicPr>
          <p:cNvPr id="9218" name="Picture 2">
            <a:extLst>
              <a:ext uri="{FF2B5EF4-FFF2-40B4-BE49-F238E27FC236}">
                <a16:creationId xmlns:a16="http://schemas.microsoft.com/office/drawing/2014/main" id="{4D6BA6C1-1177-4766-A42F-56D7486B61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3143494"/>
            <a:ext cx="4804193" cy="3234823"/>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id="{E40D08DE-B1DC-4E83-A127-4EC45270F8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2483" y="489913"/>
            <a:ext cx="2328910" cy="2555472"/>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a:extLst>
              <a:ext uri="{FF2B5EF4-FFF2-40B4-BE49-F238E27FC236}">
                <a16:creationId xmlns:a16="http://schemas.microsoft.com/office/drawing/2014/main" id="{30FAEC30-7912-4863-A32B-1B77F1EAF6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1277" y="3143494"/>
            <a:ext cx="5070116" cy="3224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7531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5F214-F87D-47C6-B261-80143407196C}"/>
              </a:ext>
            </a:extLst>
          </p:cNvPr>
          <p:cNvSpPr>
            <a:spLocks noGrp="1"/>
          </p:cNvSpPr>
          <p:nvPr>
            <p:ph type="title"/>
          </p:nvPr>
        </p:nvSpPr>
        <p:spPr/>
        <p:txBody>
          <a:bodyPr>
            <a:normAutofit/>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打樣（</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proofing）</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C4A6A135-ECA2-406B-AF06-9344FA05E40D}"/>
              </a:ext>
            </a:extLst>
          </p:cNvPr>
          <p:cNvSpPr>
            <a:spLocks noGrp="1"/>
          </p:cNvSpPr>
          <p:nvPr>
            <p:ph idx="1"/>
          </p:nvPr>
        </p:nvSpPr>
        <p:spPr/>
        <p:txBody>
          <a:bodyPr/>
          <a:lstStyle/>
          <a:p>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從拼組的圖文資訊複製出校樣</a:t>
            </a:r>
            <a:endParaRPr lang="en-US" dirty="0">
              <a:latin typeface="Adobe Fan Heiti Std B" panose="020B0700000000000000" pitchFamily="34" charset="-128"/>
              <a:ea typeface="Adobe Fan Heiti Std B" panose="020B0700000000000000" pitchFamily="34" charset="-128"/>
            </a:endParaRPr>
          </a:p>
        </p:txBody>
      </p:sp>
      <p:pic>
        <p:nvPicPr>
          <p:cNvPr id="11266" name="Picture 2" descr="Hugo Printing Ltd Fortune Mile Package&amp;PrintingLtd">
            <a:extLst>
              <a:ext uri="{FF2B5EF4-FFF2-40B4-BE49-F238E27FC236}">
                <a16:creationId xmlns:a16="http://schemas.microsoft.com/office/drawing/2014/main" id="{FA3BCBE0-9C75-4446-A955-84F9C7E00B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4913" y="4042402"/>
            <a:ext cx="2486894" cy="204003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Digital Proofing — CTI">
            <a:extLst>
              <a:ext uri="{FF2B5EF4-FFF2-40B4-BE49-F238E27FC236}">
                <a16:creationId xmlns:a16="http://schemas.microsoft.com/office/drawing/2014/main" id="{DA87AA0D-A34F-45ED-A7C7-C58804D2E6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341" y="4042402"/>
            <a:ext cx="2857500" cy="2038350"/>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Digital Proofing">
            <a:extLst>
              <a:ext uri="{FF2B5EF4-FFF2-40B4-BE49-F238E27FC236}">
                <a16:creationId xmlns:a16="http://schemas.microsoft.com/office/drawing/2014/main" id="{94E4A782-7A34-469C-A52A-E5D0ECA0C6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63290" y="4042402"/>
            <a:ext cx="1793960" cy="2054153"/>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Digital Proofing">
            <a:extLst>
              <a:ext uri="{FF2B5EF4-FFF2-40B4-BE49-F238E27FC236}">
                <a16:creationId xmlns:a16="http://schemas.microsoft.com/office/drawing/2014/main" id="{33CA6F55-F01A-4BF7-9B28-BFC68DE095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5930" y="4042402"/>
            <a:ext cx="2857500" cy="2038350"/>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Do czego służy proof cyfrowy - Drukowalnia.pl drukarnia internetowa">
            <a:extLst>
              <a:ext uri="{FF2B5EF4-FFF2-40B4-BE49-F238E27FC236}">
                <a16:creationId xmlns:a16="http://schemas.microsoft.com/office/drawing/2014/main" id="{676BF7FD-98EF-4506-A4E0-5377B7A267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4913" y="695741"/>
            <a:ext cx="4343646" cy="3257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961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EFB88-99D1-49EB-BE84-CB775A5AEC85}"/>
              </a:ext>
            </a:extLst>
          </p:cNvPr>
          <p:cNvSpPr>
            <a:spLocks noGrp="1"/>
          </p:cNvSpPr>
          <p:nvPr>
            <p:ph type="title"/>
          </p:nvPr>
        </p:nvSpPr>
        <p:spPr/>
        <p:txBody>
          <a:bodyPr/>
          <a:lstStyle/>
          <a:p>
            <a:r>
              <a:rPr lang="zh-TW" altLang="en-US" dirty="0">
                <a:latin typeface="Adobe Heiti Std R" panose="020B0400000000000000" pitchFamily="34" charset="-128"/>
                <a:ea typeface="Adobe Heiti Std R" panose="020B0400000000000000" pitchFamily="34" charset="-128"/>
              </a:rPr>
              <a:t>顏色學</a:t>
            </a:r>
            <a:endParaRPr lang="en-US" dirty="0">
              <a:latin typeface="Adobe Heiti Std R" panose="020B0400000000000000" pitchFamily="34" charset="-128"/>
              <a:ea typeface="Adobe Heiti Std R" panose="020B0400000000000000" pitchFamily="34" charset="-128"/>
            </a:endParaRPr>
          </a:p>
        </p:txBody>
      </p:sp>
      <p:sp>
        <p:nvSpPr>
          <p:cNvPr id="3" name="Content Placeholder 2">
            <a:extLst>
              <a:ext uri="{FF2B5EF4-FFF2-40B4-BE49-F238E27FC236}">
                <a16:creationId xmlns:a16="http://schemas.microsoft.com/office/drawing/2014/main" id="{C29DE3A7-1197-406C-80D4-71CCBDB06E7C}"/>
              </a:ext>
            </a:extLst>
          </p:cNvPr>
          <p:cNvSpPr>
            <a:spLocks noGrp="1"/>
          </p:cNvSpPr>
          <p:nvPr>
            <p:ph idx="1"/>
          </p:nvPr>
        </p:nvSpPr>
        <p:spPr>
          <a:xfrm>
            <a:off x="1066800" y="2159399"/>
            <a:ext cx="10058400" cy="3849624"/>
          </a:xfrm>
        </p:spPr>
        <p:txBody>
          <a:bodyPr>
            <a:normAutofit/>
          </a:bodyPr>
          <a:lstStyle/>
          <a:p>
            <a:r>
              <a:rPr lang="zh-TW" altLang="en-US" sz="1600" dirty="0">
                <a:latin typeface="Adobe Heiti Std R" panose="020B0400000000000000" pitchFamily="34" charset="-128"/>
                <a:ea typeface="Adobe Heiti Std R" panose="020B0400000000000000" pitchFamily="34" charset="-128"/>
              </a:rPr>
              <a:t>顏色輪</a:t>
            </a:r>
            <a:r>
              <a:rPr lang="en-US" altLang="zh-TW" sz="1600" dirty="0">
                <a:latin typeface="Adobe Heiti Std R" panose="020B0400000000000000" pitchFamily="34" charset="-128"/>
                <a:ea typeface="Adobe Heiti Std R" panose="020B0400000000000000" pitchFamily="34" charset="-128"/>
              </a:rPr>
              <a:t>  </a:t>
            </a:r>
            <a:r>
              <a:rPr lang="en-US" sz="1600" dirty="0">
                <a:latin typeface="Adobe Heiti Std R" panose="020B0400000000000000" pitchFamily="34" charset="-128"/>
                <a:ea typeface="Adobe Heiti Std R" panose="020B0400000000000000" pitchFamily="34" charset="-128"/>
              </a:rPr>
              <a:t>Color Wheel </a:t>
            </a:r>
          </a:p>
          <a:p>
            <a:r>
              <a:rPr lang="zh-TW" altLang="en-US" sz="1600" dirty="0">
                <a:latin typeface="Adobe Heiti Std R" panose="020B0400000000000000" pitchFamily="34" charset="-128"/>
                <a:ea typeface="Adobe Heiti Std R" panose="020B0400000000000000" pitchFamily="34" charset="-128"/>
              </a:rPr>
              <a:t>三原色</a:t>
            </a:r>
            <a:r>
              <a:rPr lang="en-US" altLang="zh-TW" sz="1600" dirty="0">
                <a:latin typeface="Adobe Heiti Std R" panose="020B0400000000000000" pitchFamily="34" charset="-128"/>
                <a:ea typeface="Adobe Heiti Std R" panose="020B0400000000000000" pitchFamily="34" charset="-128"/>
              </a:rPr>
              <a:t> Primary Colors</a:t>
            </a:r>
          </a:p>
          <a:p>
            <a:r>
              <a:rPr lang="zh-TW" altLang="en-US" sz="1600" dirty="0">
                <a:latin typeface="Adobe Heiti Std R" panose="020B0400000000000000" pitchFamily="34" charset="-128"/>
                <a:ea typeface="Adobe Heiti Std R" panose="020B0400000000000000" pitchFamily="34" charset="-128"/>
              </a:rPr>
              <a:t>二次色</a:t>
            </a:r>
            <a:r>
              <a:rPr lang="en-US" altLang="zh-TW" sz="1600" dirty="0">
                <a:latin typeface="Adobe Heiti Std R" panose="020B0400000000000000" pitchFamily="34" charset="-128"/>
                <a:ea typeface="Adobe Heiti Std R" panose="020B0400000000000000" pitchFamily="34" charset="-128"/>
              </a:rPr>
              <a:t> Secondary Colors</a:t>
            </a:r>
          </a:p>
          <a:p>
            <a:r>
              <a:rPr lang="zh-TW" altLang="en-US" sz="1600" dirty="0">
                <a:latin typeface="Adobe Heiti Std R" panose="020B0400000000000000" pitchFamily="34" charset="-128"/>
                <a:ea typeface="Adobe Heiti Std R" panose="020B0400000000000000" pitchFamily="34" charset="-128"/>
              </a:rPr>
              <a:t>三次色</a:t>
            </a:r>
            <a:r>
              <a:rPr lang="en-US" altLang="zh-TW" sz="1600" dirty="0">
                <a:latin typeface="Adobe Heiti Std R" panose="020B0400000000000000" pitchFamily="34" charset="-128"/>
                <a:ea typeface="Adobe Heiti Std R" panose="020B0400000000000000" pitchFamily="34" charset="-128"/>
              </a:rPr>
              <a:t> Tertiary Colors / </a:t>
            </a:r>
            <a:r>
              <a:rPr lang="zh-TW" altLang="en-US" sz="1600" dirty="0">
                <a:latin typeface="Adobe Heiti Std R" panose="020B0400000000000000" pitchFamily="34" charset="-128"/>
                <a:ea typeface="Adobe Heiti Std R" panose="020B0400000000000000" pitchFamily="34" charset="-128"/>
              </a:rPr>
              <a:t>中間色 </a:t>
            </a:r>
            <a:r>
              <a:rPr lang="en-US" altLang="zh-TW" sz="1600" dirty="0">
                <a:latin typeface="Adobe Heiti Std R" panose="020B0400000000000000" pitchFamily="34" charset="-128"/>
                <a:ea typeface="Adobe Heiti Std R" panose="020B0400000000000000" pitchFamily="34" charset="-128"/>
              </a:rPr>
              <a:t>Intermediate colors</a:t>
            </a:r>
          </a:p>
          <a:p>
            <a:r>
              <a:rPr lang="zh-TW" altLang="en-US" sz="1600" dirty="0">
                <a:latin typeface="Adobe Heiti Std R" panose="020B0400000000000000" pitchFamily="34" charset="-128"/>
                <a:ea typeface="Adobe Heiti Std R" panose="020B0400000000000000" pitchFamily="34" charset="-128"/>
              </a:rPr>
              <a:t>對比色 </a:t>
            </a:r>
            <a:r>
              <a:rPr lang="en-US" altLang="zh-TW" sz="1600" dirty="0">
                <a:latin typeface="Adobe Heiti Std R" panose="020B0400000000000000" pitchFamily="34" charset="-128"/>
                <a:ea typeface="Adobe Heiti Std R" panose="020B0400000000000000" pitchFamily="34" charset="-128"/>
              </a:rPr>
              <a:t>Contrast Colors</a:t>
            </a:r>
          </a:p>
          <a:p>
            <a:r>
              <a:rPr lang="zh-TW" altLang="en-US" sz="1600" dirty="0">
                <a:latin typeface="Adobe Heiti Std R" panose="020B0400000000000000" pitchFamily="34" charset="-128"/>
                <a:ea typeface="Adobe Heiti Std R" panose="020B0400000000000000" pitchFamily="34" charset="-128"/>
              </a:rPr>
              <a:t>互補色 </a:t>
            </a:r>
            <a:r>
              <a:rPr lang="en-US" altLang="zh-TW" sz="1600" dirty="0">
                <a:latin typeface="Adobe Heiti Std R" panose="020B0400000000000000" pitchFamily="34" charset="-128"/>
                <a:ea typeface="Adobe Heiti Std R" panose="020B0400000000000000" pitchFamily="34" charset="-128"/>
              </a:rPr>
              <a:t>Complementary Colors</a:t>
            </a:r>
          </a:p>
          <a:p>
            <a:r>
              <a:rPr lang="zh-TW" altLang="en-US" sz="1600" dirty="0">
                <a:latin typeface="Adobe Heiti Std R" panose="020B0400000000000000" pitchFamily="34" charset="-128"/>
                <a:ea typeface="Adobe Heiti Std R" panose="020B0400000000000000" pitchFamily="34" charset="-128"/>
              </a:rPr>
              <a:t>和諧色</a:t>
            </a:r>
            <a:r>
              <a:rPr lang="en-US" altLang="zh-TW" sz="1600" dirty="0">
                <a:latin typeface="Adobe Heiti Std R" panose="020B0400000000000000" pitchFamily="34" charset="-128"/>
                <a:ea typeface="Adobe Heiti Std R" panose="020B0400000000000000" pitchFamily="34" charset="-128"/>
              </a:rPr>
              <a:t> Harmony</a:t>
            </a:r>
            <a:r>
              <a:rPr lang="zh-TW" altLang="en-US" sz="1600" dirty="0">
                <a:latin typeface="Adobe Heiti Std R" panose="020B0400000000000000" pitchFamily="34" charset="-128"/>
                <a:ea typeface="Adobe Heiti Std R" panose="020B0400000000000000" pitchFamily="34" charset="-128"/>
              </a:rPr>
              <a:t> </a:t>
            </a:r>
            <a:r>
              <a:rPr lang="en-US" altLang="zh-TW" sz="1600" dirty="0">
                <a:latin typeface="Adobe Heiti Std R" panose="020B0400000000000000" pitchFamily="34" charset="-128"/>
                <a:ea typeface="Adobe Heiti Std R" panose="020B0400000000000000" pitchFamily="34" charset="-128"/>
              </a:rPr>
              <a:t>Colors</a:t>
            </a:r>
          </a:p>
          <a:p>
            <a:r>
              <a:rPr lang="zh-TW" altLang="en-US" sz="1600" dirty="0">
                <a:latin typeface="Adobe Heiti Std R" panose="020B0400000000000000" pitchFamily="34" charset="-128"/>
                <a:ea typeface="Adobe Heiti Std R" panose="020B0400000000000000" pitchFamily="34" charset="-128"/>
              </a:rPr>
              <a:t>冷暖色</a:t>
            </a:r>
            <a:r>
              <a:rPr lang="en-US" altLang="zh-TW" sz="1600" dirty="0">
                <a:latin typeface="Adobe Heiti Std R" panose="020B0400000000000000" pitchFamily="34" charset="-128"/>
                <a:ea typeface="Adobe Heiti Std R" panose="020B0400000000000000" pitchFamily="34" charset="-128"/>
              </a:rPr>
              <a:t> Cold Warn Colors</a:t>
            </a:r>
          </a:p>
          <a:p>
            <a:endParaRPr lang="en-US" altLang="zh-TW" sz="1600" dirty="0">
              <a:latin typeface="Adobe Heiti Std R" panose="020B0400000000000000" pitchFamily="34" charset="-128"/>
              <a:ea typeface="Adobe Heiti Std R" panose="020B0400000000000000" pitchFamily="34" charset="-128"/>
            </a:endParaRPr>
          </a:p>
          <a:p>
            <a:endParaRPr lang="en-US" sz="1600" dirty="0">
              <a:latin typeface="Adobe Heiti Std R" panose="020B0400000000000000" pitchFamily="34" charset="-128"/>
              <a:ea typeface="Adobe Heiti Std R" panose="020B0400000000000000" pitchFamily="34" charset="-128"/>
            </a:endParaRPr>
          </a:p>
        </p:txBody>
      </p:sp>
      <p:pic>
        <p:nvPicPr>
          <p:cNvPr id="13314" name="Picture 2">
            <a:extLst>
              <a:ext uri="{FF2B5EF4-FFF2-40B4-BE49-F238E27FC236}">
                <a16:creationId xmlns:a16="http://schemas.microsoft.com/office/drawing/2014/main" id="{CAE44555-FBFD-4229-80C5-4813C20DD1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4082" y="399804"/>
            <a:ext cx="4038927" cy="6058391"/>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val-chap04-02">
            <a:extLst>
              <a:ext uri="{FF2B5EF4-FFF2-40B4-BE49-F238E27FC236}">
                <a16:creationId xmlns:a16="http://schemas.microsoft.com/office/drawing/2014/main" id="{CAB6BFAD-9C98-4554-BBDF-F809DC6E49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9274" y="399804"/>
            <a:ext cx="2884808" cy="2884808"/>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Restaurant Menu Design. Color Harmony Tips | Waitron.Menu Blog">
            <a:extLst>
              <a:ext uri="{FF2B5EF4-FFF2-40B4-BE49-F238E27FC236}">
                <a16:creationId xmlns:a16="http://schemas.microsoft.com/office/drawing/2014/main" id="{E1B51DF4-6FBA-402A-BA78-0CBEA3EE8FA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710" r="15035"/>
          <a:stretch/>
        </p:blipFill>
        <p:spPr bwMode="auto">
          <a:xfrm>
            <a:off x="4869274" y="3720745"/>
            <a:ext cx="2884808" cy="2737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986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362"/>
                                        </p:tgtEl>
                                        <p:attrNameLst>
                                          <p:attrName>style.visibility</p:attrName>
                                        </p:attrNameLst>
                                      </p:cBhvr>
                                      <p:to>
                                        <p:strVal val="visible"/>
                                      </p:to>
                                    </p:set>
                                    <p:anim calcmode="lin" valueType="num">
                                      <p:cBhvr additive="base">
                                        <p:cTn id="12" dur="500" fill="hold"/>
                                        <p:tgtEl>
                                          <p:spTgt spid="15362"/>
                                        </p:tgtEl>
                                        <p:attrNameLst>
                                          <p:attrName>ppt_x</p:attrName>
                                        </p:attrNameLst>
                                      </p:cBhvr>
                                      <p:tavLst>
                                        <p:tav tm="0">
                                          <p:val>
                                            <p:strVal val="#ppt_x"/>
                                          </p:val>
                                        </p:tav>
                                        <p:tav tm="100000">
                                          <p:val>
                                            <p:strVal val="#ppt_x"/>
                                          </p:val>
                                        </p:tav>
                                      </p:tavLst>
                                    </p:anim>
                                    <p:anim calcmode="lin" valueType="num">
                                      <p:cBhvr additive="base">
                                        <p:cTn id="13"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randombar(horizontal)">
                                      <p:cBhvr>
                                        <p:cTn id="33" dur="5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8" dur="5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randombar(horizontal)">
                                      <p:cBhvr>
                                        <p:cTn id="43" dur="500"/>
                                        <p:tgtEl>
                                          <p:spTgt spid="3">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8" dur="500"/>
                                        <p:tgtEl>
                                          <p:spTgt spid="3">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Effect transition="in" filter="randombar(horizontal)">
                                      <p:cBhvr>
                                        <p:cTn id="53" dur="500"/>
                                        <p:tgtEl>
                                          <p:spTgt spid="3">
                                            <p:txEl>
                                              <p:pRg st="7" end="7"/>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15364"/>
                                        </p:tgtEl>
                                        <p:attrNameLst>
                                          <p:attrName>style.visibility</p:attrName>
                                        </p:attrNameLst>
                                      </p:cBhvr>
                                      <p:to>
                                        <p:strVal val="visible"/>
                                      </p:to>
                                    </p:set>
                                    <p:anim calcmode="lin" valueType="num">
                                      <p:cBhvr>
                                        <p:cTn id="58" dur="500" fill="hold"/>
                                        <p:tgtEl>
                                          <p:spTgt spid="15364"/>
                                        </p:tgtEl>
                                        <p:attrNameLst>
                                          <p:attrName>ppt_w</p:attrName>
                                        </p:attrNameLst>
                                      </p:cBhvr>
                                      <p:tavLst>
                                        <p:tav tm="0">
                                          <p:val>
                                            <p:fltVal val="0"/>
                                          </p:val>
                                        </p:tav>
                                        <p:tav tm="100000">
                                          <p:val>
                                            <p:strVal val="#ppt_w"/>
                                          </p:val>
                                        </p:tav>
                                      </p:tavLst>
                                    </p:anim>
                                    <p:anim calcmode="lin" valueType="num">
                                      <p:cBhvr>
                                        <p:cTn id="59" dur="500" fill="hold"/>
                                        <p:tgtEl>
                                          <p:spTgt spid="15364"/>
                                        </p:tgtEl>
                                        <p:attrNameLst>
                                          <p:attrName>ppt_h</p:attrName>
                                        </p:attrNameLst>
                                      </p:cBhvr>
                                      <p:tavLst>
                                        <p:tav tm="0">
                                          <p:val>
                                            <p:fltVal val="0"/>
                                          </p:val>
                                        </p:tav>
                                        <p:tav tm="100000">
                                          <p:val>
                                            <p:strVal val="#ppt_h"/>
                                          </p:val>
                                        </p:tav>
                                      </p:tavLst>
                                    </p:anim>
                                    <p:animEffect transition="in" filter="fade">
                                      <p:cBhvr>
                                        <p:cTn id="60"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F7F4D-6517-46BC-B774-F5705621DED8}"/>
              </a:ext>
            </a:extLst>
          </p:cNvPr>
          <p:cNvSpPr>
            <a:spLocks noGrp="1"/>
          </p:cNvSpPr>
          <p:nvPr>
            <p:ph type="title"/>
          </p:nvPr>
        </p:nvSpPr>
        <p:spPr/>
        <p:txBody>
          <a:bodyPr>
            <a:normAutofit/>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晒版（</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printing down）</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BF149608-1762-4B88-B6E1-D30DD3833F35}"/>
              </a:ext>
            </a:extLst>
          </p:cNvPr>
          <p:cNvSpPr>
            <a:spLocks noGrp="1"/>
          </p:cNvSpPr>
          <p:nvPr>
            <p:ph idx="1"/>
          </p:nvPr>
        </p:nvSpPr>
        <p:spPr/>
        <p:txBody>
          <a:bodyPr/>
          <a:lstStyle/>
          <a:p>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用接觸曝光的方法把陰圖或陽圖底片的資訊轉移到印版或其他感光材料上的過程。</a:t>
            </a:r>
            <a:endParaRPr lang="en-US" dirty="0">
              <a:latin typeface="Adobe Fan Heiti Std B" panose="020B0700000000000000" pitchFamily="34" charset="-128"/>
              <a:ea typeface="Adobe Fan Heiti Std B" panose="020B0700000000000000" pitchFamily="34" charset="-128"/>
            </a:endParaRPr>
          </a:p>
        </p:txBody>
      </p:sp>
      <p:pic>
        <p:nvPicPr>
          <p:cNvPr id="10242" name="Picture 2">
            <a:extLst>
              <a:ext uri="{FF2B5EF4-FFF2-40B4-BE49-F238E27FC236}">
                <a16:creationId xmlns:a16="http://schemas.microsoft.com/office/drawing/2014/main" id="{7B73A278-8DDA-45CA-A4B5-FA569D1A7C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1940" y="3123737"/>
            <a:ext cx="3824486" cy="263889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供應SBY-Ⅱ型高速真空晒版機海鑫廠家直銷">
            <a:extLst>
              <a:ext uri="{FF2B5EF4-FFF2-40B4-BE49-F238E27FC236}">
                <a16:creationId xmlns:a16="http://schemas.microsoft.com/office/drawing/2014/main" id="{FFAC3307-1004-4CD1-A192-F5BC51CE82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4186" y="3123738"/>
            <a:ext cx="5315760" cy="2638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4034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30683-CEFA-4008-809A-0C8172EACC36}"/>
              </a:ext>
            </a:extLst>
          </p:cNvPr>
          <p:cNvSpPr>
            <a:spLocks noGrp="1"/>
          </p:cNvSpPr>
          <p:nvPr>
            <p:ph type="title"/>
          </p:nvPr>
        </p:nvSpPr>
        <p:spPr/>
        <p:txBody>
          <a:bodyPr>
            <a:normAutofit/>
          </a:bodyPr>
          <a:lstStyle/>
          <a:p>
            <a:r>
              <a:rPr lang="en-US" b="0" i="0" u="none" strike="noStrike" baseline="0" dirty="0" err="1">
                <a:solidFill>
                  <a:srgbClr val="231F20"/>
                </a:solidFill>
                <a:latin typeface="Adobe Fan Heiti Std B" panose="020B0700000000000000" pitchFamily="34" charset="-128"/>
                <a:ea typeface="Adobe Fan Heiti Std B" panose="020B0700000000000000" pitchFamily="34" charset="-128"/>
              </a:rPr>
              <a:t>印後加工（post-press</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 finishing）</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D6D32FC3-064E-4B36-A7C0-41978FAFFDDB}"/>
              </a:ext>
            </a:extLst>
          </p:cNvPr>
          <p:cNvSpPr>
            <a:spLocks noGrp="1"/>
          </p:cNvSpPr>
          <p:nvPr>
            <p:ph idx="1"/>
          </p:nvPr>
        </p:nvSpPr>
        <p:spPr>
          <a:xfrm>
            <a:off x="1113343" y="2426700"/>
            <a:ext cx="4439222" cy="3849624"/>
          </a:xfrm>
        </p:spPr>
        <p:txBody>
          <a:bodyPr/>
          <a:lstStyle/>
          <a:p>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使印刷品獲得所要求的形狀和使用性能的生產工序，例如裝訂</a:t>
            </a:r>
            <a:endParaRPr lang="en-US" altLang="zh-TW" sz="1800" b="0" i="0" u="none" strike="noStrike" baseline="0" dirty="0">
              <a:solidFill>
                <a:srgbClr val="231F20"/>
              </a:solidFill>
              <a:latin typeface="Adobe Fan Heiti Std B" panose="020B0700000000000000" pitchFamily="34" charset="-128"/>
              <a:ea typeface="Adobe Fan Heiti Std B" panose="020B0700000000000000" pitchFamily="34" charset="-128"/>
            </a:endParaRPr>
          </a:p>
          <a:p>
            <a:r>
              <a:rPr lang="en-US" sz="1800" b="0" i="0" u="none" strike="noStrike" baseline="0" dirty="0">
                <a:solidFill>
                  <a:srgbClr val="231F20"/>
                </a:solidFill>
                <a:latin typeface="DFSHei-Md-SC-BF"/>
              </a:rPr>
              <a:t>Spot </a:t>
            </a:r>
            <a:r>
              <a:rPr lang="en-US" sz="1800" b="0" i="0" u="none" strike="noStrike" baseline="0" dirty="0" err="1">
                <a:solidFill>
                  <a:srgbClr val="231F20"/>
                </a:solidFill>
                <a:latin typeface="DFSHei-Md-SC-BF"/>
              </a:rPr>
              <a:t>uv</a:t>
            </a:r>
            <a:r>
              <a:rPr lang="en-US" sz="1800" b="0" i="0" u="none" strike="noStrike" baseline="0" dirty="0">
                <a:solidFill>
                  <a:srgbClr val="231F20"/>
                </a:solidFill>
                <a:latin typeface="DFSHei-Md-SC-BF"/>
              </a:rPr>
              <a:t>, Emboss, Hot Stamping, Pantone Color, Matt/ Gloss Lamination, Matt/ Gloss Va</a:t>
            </a:r>
            <a:r>
              <a:rPr lang="en-US" altLang="zh-TW" sz="1800" b="0" i="0" u="none" strike="noStrike" baseline="0" dirty="0">
                <a:solidFill>
                  <a:srgbClr val="231F20"/>
                </a:solidFill>
                <a:latin typeface="DFSHei-Md-SC-BF"/>
              </a:rPr>
              <a:t>r</a:t>
            </a:r>
            <a:r>
              <a:rPr lang="en-US" sz="1800" b="0" i="0" u="none" strike="noStrike" baseline="0" dirty="0">
                <a:solidFill>
                  <a:srgbClr val="231F20"/>
                </a:solidFill>
                <a:latin typeface="DFSHei-Md-SC-BF"/>
              </a:rPr>
              <a:t>nishing </a:t>
            </a:r>
            <a:endParaRPr lang="en-US" dirty="0">
              <a:latin typeface="Adobe Fan Heiti Std B" panose="020B0700000000000000" pitchFamily="34" charset="-128"/>
              <a:ea typeface="Adobe Fan Heiti Std B" panose="020B0700000000000000" pitchFamily="34" charset="-128"/>
            </a:endParaRPr>
          </a:p>
        </p:txBody>
      </p:sp>
      <p:pic>
        <p:nvPicPr>
          <p:cNvPr id="12290" name="Picture 2" descr="Spot UV business card? - Graphic Design - Graphic Design Forum">
            <a:extLst>
              <a:ext uri="{FF2B5EF4-FFF2-40B4-BE49-F238E27FC236}">
                <a16:creationId xmlns:a16="http://schemas.microsoft.com/office/drawing/2014/main" id="{31E221B7-D1D2-4DD0-BB7E-19DDAC4419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0091" y="4464315"/>
            <a:ext cx="3189803" cy="1993627"/>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Spot UV (Silk Laminate &amp; Suede Velvet)">
            <a:extLst>
              <a:ext uri="{FF2B5EF4-FFF2-40B4-BE49-F238E27FC236}">
                <a16:creationId xmlns:a16="http://schemas.microsoft.com/office/drawing/2014/main" id="{904BB1FC-EF5D-4C5A-8923-1C8667716B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4362" y="4451762"/>
            <a:ext cx="2018735" cy="2018735"/>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14pt Matte Foil Business Cards-FOBC14">
            <a:extLst>
              <a:ext uri="{FF2B5EF4-FFF2-40B4-BE49-F238E27FC236}">
                <a16:creationId xmlns:a16="http://schemas.microsoft.com/office/drawing/2014/main" id="{0391B452-B585-4C45-9E83-3702093E42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90065" y="4451762"/>
            <a:ext cx="2018735" cy="2018735"/>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Paper Embossing Techniques - Paper Embossing 101">
            <a:extLst>
              <a:ext uri="{FF2B5EF4-FFF2-40B4-BE49-F238E27FC236}">
                <a16:creationId xmlns:a16="http://schemas.microsoft.com/office/drawing/2014/main" id="{459515FB-4A26-4C29-812D-1C36AE7259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0962" y="4454479"/>
            <a:ext cx="3233400" cy="2016018"/>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可能是顯示的文字是「 HOT HSANG STAMPING STAMPING 」的圖像">
            <a:extLst>
              <a:ext uri="{FF2B5EF4-FFF2-40B4-BE49-F238E27FC236}">
                <a16:creationId xmlns:a16="http://schemas.microsoft.com/office/drawing/2014/main" id="{CE821D89-64C9-4912-B451-9182EB9A13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89618" y="2432117"/>
            <a:ext cx="2019627" cy="2019627"/>
          </a:xfrm>
          <a:prstGeom prst="rect">
            <a:avLst/>
          </a:prstGeom>
          <a:noFill/>
          <a:extLst>
            <a:ext uri="{909E8E84-426E-40DD-AFC4-6F175D3DCCD1}">
              <a14:hiddenFill xmlns:a14="http://schemas.microsoft.com/office/drawing/2010/main">
                <a:solidFill>
                  <a:srgbClr val="FFFFFF"/>
                </a:solidFill>
              </a14:hiddenFill>
            </a:ext>
          </a:extLst>
        </p:spPr>
      </p:pic>
      <p:pic>
        <p:nvPicPr>
          <p:cNvPr id="12300" name="Picture 12" descr="Color Bridge Guide Book - Coated (GG6103A) | Pantone | Pantone APAC">
            <a:extLst>
              <a:ext uri="{FF2B5EF4-FFF2-40B4-BE49-F238E27FC236}">
                <a16:creationId xmlns:a16="http://schemas.microsoft.com/office/drawing/2014/main" id="{662671FA-168F-4803-A09A-35A9864D84D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93097" y="412472"/>
            <a:ext cx="2019627" cy="2019627"/>
          </a:xfrm>
          <a:prstGeom prst="rect">
            <a:avLst/>
          </a:prstGeom>
          <a:noFill/>
          <a:extLst>
            <a:ext uri="{909E8E84-426E-40DD-AFC4-6F175D3DCCD1}">
              <a14:hiddenFill xmlns:a14="http://schemas.microsoft.com/office/drawing/2010/main">
                <a:solidFill>
                  <a:srgbClr val="FFFFFF"/>
                </a:solidFill>
              </a14:hiddenFill>
            </a:ext>
          </a:extLst>
        </p:spPr>
      </p:pic>
      <p:pic>
        <p:nvPicPr>
          <p:cNvPr id="12302" name="Picture 14">
            <a:extLst>
              <a:ext uri="{FF2B5EF4-FFF2-40B4-BE49-F238E27FC236}">
                <a16:creationId xmlns:a16="http://schemas.microsoft.com/office/drawing/2014/main" id="{F7980799-A3C9-47F5-A183-090C4CF6405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73915" y="2430776"/>
            <a:ext cx="2019627" cy="2019627"/>
          </a:xfrm>
          <a:prstGeom prst="rect">
            <a:avLst/>
          </a:prstGeom>
          <a:noFill/>
          <a:extLst>
            <a:ext uri="{909E8E84-426E-40DD-AFC4-6F175D3DCCD1}">
              <a14:hiddenFill xmlns:a14="http://schemas.microsoft.com/office/drawing/2010/main">
                <a:solidFill>
                  <a:srgbClr val="FFFFFF"/>
                </a:solidFill>
              </a14:hiddenFill>
            </a:ext>
          </a:extLst>
        </p:spPr>
      </p:pic>
      <p:pic>
        <p:nvPicPr>
          <p:cNvPr id="12304" name="Picture 16" descr="Gloss Levels in Polymer Clay Varnish - The Blue Bottle Tree">
            <a:extLst>
              <a:ext uri="{FF2B5EF4-FFF2-40B4-BE49-F238E27FC236}">
                <a16:creationId xmlns:a16="http://schemas.microsoft.com/office/drawing/2014/main" id="{8300551B-B181-4FB0-8673-7866BE2DE45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3332" y="2426700"/>
            <a:ext cx="2214062" cy="2022146"/>
          </a:xfrm>
          <a:prstGeom prst="rect">
            <a:avLst/>
          </a:prstGeom>
          <a:noFill/>
          <a:extLst>
            <a:ext uri="{909E8E84-426E-40DD-AFC4-6F175D3DCCD1}">
              <a14:hiddenFill xmlns:a14="http://schemas.microsoft.com/office/drawing/2010/main">
                <a:solidFill>
                  <a:srgbClr val="FFFFFF"/>
                </a:solidFill>
              </a14:hiddenFill>
            </a:ext>
          </a:extLst>
        </p:spPr>
      </p:pic>
      <p:pic>
        <p:nvPicPr>
          <p:cNvPr id="12306" name="Picture 18" descr="3D Spot UV Flyercards | Raised 3D Finish | UK Wide Delivery - Print Studio  Scotland">
            <a:extLst>
              <a:ext uri="{FF2B5EF4-FFF2-40B4-BE49-F238E27FC236}">
                <a16:creationId xmlns:a16="http://schemas.microsoft.com/office/drawing/2014/main" id="{0855C5C8-5628-45A5-BD73-0608A25C1B7C}"/>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3776" r="-13776"/>
          <a:stretch/>
        </p:blipFill>
        <p:spPr bwMode="auto">
          <a:xfrm>
            <a:off x="382756" y="4448846"/>
            <a:ext cx="2520024" cy="2016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21086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21B45-4E01-4C7F-ADF0-D2E36DBD4AEC}"/>
              </a:ext>
            </a:extLst>
          </p:cNvPr>
          <p:cNvSpPr>
            <a:spLocks noGrp="1"/>
          </p:cNvSpPr>
          <p:nvPr>
            <p:ph type="title"/>
          </p:nvPr>
        </p:nvSpPr>
        <p:spPr/>
        <p:txBody>
          <a:bodyPr>
            <a:normAutofit fontScale="90000"/>
          </a:bodyPr>
          <a:lstStyle/>
          <a:p>
            <a:pPr algn="ctr"/>
            <a:r>
              <a:rPr lang="zh-TW" altLang="en-US" b="1" dirty="0">
                <a:solidFill>
                  <a:srgbClr val="000000"/>
                </a:solidFill>
                <a:effectLst/>
                <a:latin typeface="Adobe Fan Heiti Std B" panose="020B0700000000000000" pitchFamily="34" charset="-128"/>
                <a:ea typeface="Adobe Fan Heiti Std B" panose="020B0700000000000000" pitchFamily="34" charset="-128"/>
              </a:rPr>
              <a:t>點陣圖</a:t>
            </a:r>
            <a:r>
              <a:rPr lang="en-US" b="1" dirty="0">
                <a:solidFill>
                  <a:srgbClr val="000000"/>
                </a:solidFill>
                <a:effectLst/>
                <a:latin typeface="Noe Display"/>
              </a:rPr>
              <a:t>Bitmap (Raster) vs. </a:t>
            </a:r>
            <a:r>
              <a:rPr lang="zh-TW" altLang="en-US" b="1" dirty="0">
                <a:solidFill>
                  <a:srgbClr val="000000"/>
                </a:solidFill>
                <a:effectLst/>
                <a:latin typeface="Adobe Fan Heiti Std B" panose="020B0700000000000000" pitchFamily="34" charset="-128"/>
                <a:ea typeface="Adobe Fan Heiti Std B" panose="020B0700000000000000" pitchFamily="34" charset="-128"/>
              </a:rPr>
              <a:t>向量圖</a:t>
            </a:r>
            <a:r>
              <a:rPr lang="en-US" b="1" dirty="0">
                <a:solidFill>
                  <a:srgbClr val="000000"/>
                </a:solidFill>
                <a:effectLst/>
                <a:latin typeface="Noe Display"/>
              </a:rPr>
              <a:t>Vector Images:</a:t>
            </a:r>
            <a:br>
              <a:rPr lang="en-US" b="1" dirty="0">
                <a:solidFill>
                  <a:srgbClr val="000000"/>
                </a:solidFill>
                <a:effectLst/>
                <a:latin typeface="Noe Display"/>
              </a:rPr>
            </a:br>
            <a:r>
              <a:rPr lang="en-US" b="1" dirty="0">
                <a:solidFill>
                  <a:srgbClr val="000000"/>
                </a:solidFill>
                <a:effectLst/>
                <a:latin typeface="Noe Display"/>
              </a:rPr>
              <a:t>What’s the Difference?</a:t>
            </a:r>
            <a:br>
              <a:rPr lang="en-US" b="1" dirty="0">
                <a:solidFill>
                  <a:srgbClr val="000000"/>
                </a:solidFill>
                <a:effectLst/>
                <a:latin typeface="Noe Display"/>
              </a:rPr>
            </a:br>
            <a:endParaRPr lang="en-US" dirty="0"/>
          </a:p>
        </p:txBody>
      </p:sp>
      <p:sp>
        <p:nvSpPr>
          <p:cNvPr id="3" name="Content Placeholder 2">
            <a:extLst>
              <a:ext uri="{FF2B5EF4-FFF2-40B4-BE49-F238E27FC236}">
                <a16:creationId xmlns:a16="http://schemas.microsoft.com/office/drawing/2014/main" id="{FE13544A-DEC0-42FC-9162-21C23D03C01D}"/>
              </a:ext>
            </a:extLst>
          </p:cNvPr>
          <p:cNvSpPr>
            <a:spLocks noGrp="1"/>
          </p:cNvSpPr>
          <p:nvPr>
            <p:ph idx="1"/>
          </p:nvPr>
        </p:nvSpPr>
        <p:spPr>
          <a:xfrm>
            <a:off x="964764" y="1832332"/>
            <a:ext cx="6024706" cy="3849624"/>
          </a:xfrm>
        </p:spPr>
        <p:txBody>
          <a:bodyPr>
            <a:noAutofit/>
          </a:bodyPr>
          <a:lstStyle/>
          <a:p>
            <a:r>
              <a:rPr lang="zh-TW" altLang="en-US" sz="1600" b="0" i="0" dirty="0">
                <a:solidFill>
                  <a:srgbClr val="FF0000"/>
                </a:solidFill>
                <a:effectLst/>
                <a:latin typeface="Adobe Fan Heiti Std B" panose="020B0700000000000000" pitchFamily="34" charset="-128"/>
                <a:ea typeface="Adobe Fan Heiti Std B" panose="020B0700000000000000" pitchFamily="34" charset="-128"/>
              </a:rPr>
              <a:t>點陣圖</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是以像素（</a:t>
            </a:r>
            <a:r>
              <a:rPr lang="en-US" altLang="zh-TW" sz="1600" b="0" i="0" dirty="0">
                <a:solidFill>
                  <a:srgbClr val="666666"/>
                </a:solidFill>
                <a:effectLst/>
                <a:latin typeface="Adobe Fan Heiti Std B" panose="020B0700000000000000" pitchFamily="34" charset="-128"/>
                <a:ea typeface="Adobe Fan Heiti Std B" panose="020B0700000000000000" pitchFamily="34" charset="-128"/>
              </a:rPr>
              <a:t>Pixel</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為基礎所組成，用點的方式來紀錄圖形中所有使用到的顏色碼，再組成整張影像，產生的圖片檔案較大；點陣圖能呈現影像原貌及色彩上的細微差異，具有色彩豐富、內容逼真的優點，廣泛應用在各種圖片，例如數位相機拍攝的相片；但是，將點陣圖放大後會產生鋸齒邊緣，影像會變模糊。</a:t>
            </a:r>
            <a:endParaRPr lang="en-US" altLang="zh-TW" sz="1600" b="0" i="0" dirty="0">
              <a:solidFill>
                <a:srgbClr val="666666"/>
              </a:solidFill>
              <a:effectLst/>
              <a:latin typeface="Adobe Fan Heiti Std B" panose="020B0700000000000000" pitchFamily="34" charset="-128"/>
              <a:ea typeface="Adobe Fan Heiti Std B" panose="020B0700000000000000" pitchFamily="34" charset="-128"/>
            </a:endParaRPr>
          </a:p>
          <a:p>
            <a:endParaRPr lang="en-US" altLang="zh-TW" sz="1600" b="0" i="0" dirty="0">
              <a:solidFill>
                <a:srgbClr val="666666"/>
              </a:solidFill>
              <a:effectLst/>
              <a:latin typeface="Adobe Fan Heiti Std B" panose="020B0700000000000000" pitchFamily="34" charset="-128"/>
              <a:ea typeface="Adobe Fan Heiti Std B" panose="020B0700000000000000" pitchFamily="34" charset="-128"/>
            </a:endParaRPr>
          </a:p>
          <a:p>
            <a:endParaRPr lang="en-US" sz="1600" dirty="0">
              <a:solidFill>
                <a:srgbClr val="666666"/>
              </a:solidFill>
              <a:latin typeface="Adobe Fan Heiti Std B" panose="020B0700000000000000" pitchFamily="34" charset="-128"/>
              <a:ea typeface="Adobe Fan Heiti Std B" panose="020B0700000000000000" pitchFamily="34" charset="-128"/>
            </a:endParaRPr>
          </a:p>
          <a:p>
            <a:r>
              <a:rPr lang="zh-TW" altLang="en-US" sz="1600" b="0" i="0" dirty="0">
                <a:solidFill>
                  <a:srgbClr val="FF0000"/>
                </a:solidFill>
                <a:effectLst/>
                <a:latin typeface="Adobe Fan Heiti Std B" panose="020B0700000000000000" pitchFamily="34" charset="-128"/>
                <a:ea typeface="Adobe Fan Heiti Std B" panose="020B0700000000000000" pitchFamily="34" charset="-128"/>
              </a:rPr>
              <a:t> 向量圖</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是以數學運算為基礎，每個物件都為單獨的個體，保有顏色、形狀、輪廓、大小和位置等屬性，放大或縮小後，點跟點的距離會以數學的方式重新計算，會保留原本的面貌和清晰度，不會產生鋸齒狀，產生的圖片檔案比較小；由於它的畫面色彩比較單調，因此無法製作高品質的影像作品。</a:t>
            </a:r>
            <a:endParaRPr lang="en-US" sz="1600" dirty="0">
              <a:latin typeface="Adobe Fan Heiti Std B" panose="020B0700000000000000" pitchFamily="34" charset="-128"/>
              <a:ea typeface="Adobe Fan Heiti Std B" panose="020B0700000000000000" pitchFamily="34" charset="-128"/>
            </a:endParaRPr>
          </a:p>
        </p:txBody>
      </p:sp>
      <p:pic>
        <p:nvPicPr>
          <p:cNvPr id="1026" name="Picture 2">
            <a:extLst>
              <a:ext uri="{FF2B5EF4-FFF2-40B4-BE49-F238E27FC236}">
                <a16:creationId xmlns:a16="http://schemas.microsoft.com/office/drawing/2014/main" id="{1D61792B-B34C-4153-BA65-733035DF61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9395" y="1782650"/>
            <a:ext cx="2857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07B7AFF7-042D-4CC4-BA3A-3EE00DBE07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9395" y="4169403"/>
            <a:ext cx="28575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12591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59D71F-1CE6-478E-A7D3-6B4627525AEB}"/>
              </a:ext>
            </a:extLst>
          </p:cNvPr>
          <p:cNvSpPr>
            <a:spLocks noGrp="1"/>
          </p:cNvSpPr>
          <p:nvPr>
            <p:ph type="title"/>
          </p:nvPr>
        </p:nvSpPr>
        <p:spPr/>
        <p:txBody>
          <a:bodyPr>
            <a:normAutofit/>
          </a:bodyPr>
          <a:lstStyle/>
          <a:p>
            <a:pPr algn="ctr"/>
            <a:r>
              <a:rPr lang="zh-TW" altLang="en-US" sz="3600" b="1" dirty="0">
                <a:solidFill>
                  <a:srgbClr val="000000"/>
                </a:solidFill>
                <a:effectLst/>
                <a:latin typeface="Adobe Fan Heiti Std B" panose="020B0700000000000000" pitchFamily="34" charset="-128"/>
                <a:ea typeface="Adobe Fan Heiti Std B" panose="020B0700000000000000" pitchFamily="34" charset="-128"/>
              </a:rPr>
              <a:t>點陣圖</a:t>
            </a:r>
            <a:r>
              <a:rPr lang="en-US" sz="3600" b="1" dirty="0">
                <a:solidFill>
                  <a:srgbClr val="000000"/>
                </a:solidFill>
                <a:effectLst/>
                <a:latin typeface="Noe Display"/>
              </a:rPr>
              <a:t>Bitmap (Raster) vs. </a:t>
            </a:r>
            <a:r>
              <a:rPr lang="zh-TW" altLang="en-US" sz="3600" b="1" dirty="0">
                <a:solidFill>
                  <a:srgbClr val="000000"/>
                </a:solidFill>
                <a:effectLst/>
                <a:latin typeface="Adobe Fan Heiti Std B" panose="020B0700000000000000" pitchFamily="34" charset="-128"/>
                <a:ea typeface="Adobe Fan Heiti Std B" panose="020B0700000000000000" pitchFamily="34" charset="-128"/>
              </a:rPr>
              <a:t>向量圖</a:t>
            </a:r>
            <a:r>
              <a:rPr lang="en-US" sz="3600" b="1" dirty="0">
                <a:solidFill>
                  <a:srgbClr val="000000"/>
                </a:solidFill>
                <a:effectLst/>
                <a:latin typeface="Noe Display"/>
              </a:rPr>
              <a:t>Vector Images:</a:t>
            </a:r>
            <a:endParaRPr lang="en-US" sz="3600" dirty="0"/>
          </a:p>
        </p:txBody>
      </p:sp>
      <p:sp>
        <p:nvSpPr>
          <p:cNvPr id="3" name="Content Placeholder 2">
            <a:extLst>
              <a:ext uri="{FF2B5EF4-FFF2-40B4-BE49-F238E27FC236}">
                <a16:creationId xmlns:a16="http://schemas.microsoft.com/office/drawing/2014/main" id="{B6A2861A-9A91-4030-8737-72399432E93D}"/>
              </a:ext>
            </a:extLst>
          </p:cNvPr>
          <p:cNvSpPr>
            <a:spLocks noGrp="1"/>
          </p:cNvSpPr>
          <p:nvPr>
            <p:ph idx="1"/>
          </p:nvPr>
        </p:nvSpPr>
        <p:spPr/>
        <p:txBody>
          <a:bodyPr>
            <a:normAutofit/>
          </a:bodyPr>
          <a:lstStyle/>
          <a:p>
            <a:pPr marL="0" indent="0">
              <a:buNone/>
            </a:pPr>
            <a:r>
              <a:rPr lang="en-US" altLang="zh-TW" sz="1600" b="0" i="0" dirty="0">
                <a:solidFill>
                  <a:srgbClr val="666666"/>
                </a:solidFill>
                <a:effectLst/>
                <a:latin typeface="Adobe Fan Heiti Std B" panose="020B0700000000000000" pitchFamily="34" charset="-128"/>
                <a:ea typeface="Adobe Fan Heiti Std B" panose="020B0700000000000000" pitchFamily="34" charset="-128"/>
              </a:rPr>
              <a:t>1.</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下圖為兩張</a:t>
            </a:r>
            <a:r>
              <a:rPr lang="zh-TW" altLang="en-US" sz="1600" b="0" i="0" dirty="0">
                <a:solidFill>
                  <a:srgbClr val="FF0000"/>
                </a:solidFill>
                <a:effectLst/>
                <a:latin typeface="Adobe Fan Heiti Std B" panose="020B0700000000000000" pitchFamily="34" charset="-128"/>
                <a:ea typeface="Adobe Fan Heiti Std B" panose="020B0700000000000000" pitchFamily="34" charset="-128"/>
              </a:rPr>
              <a:t>點陣圖</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a:t>
            </a:r>
            <a:r>
              <a:rPr lang="en-US" altLang="zh-TW" sz="1600" b="0" i="0" dirty="0">
                <a:solidFill>
                  <a:srgbClr val="666666"/>
                </a:solidFill>
                <a:effectLst/>
                <a:latin typeface="Adobe Fan Heiti Std B" panose="020B0700000000000000" pitchFamily="34" charset="-128"/>
                <a:ea typeface="Adobe Fan Heiti Std B" panose="020B0700000000000000" pitchFamily="34" charset="-128"/>
              </a:rPr>
              <a:t>jpg</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和</a:t>
            </a:r>
            <a:r>
              <a:rPr lang="en-US" altLang="zh-TW" sz="1600" b="0" i="0" dirty="0" err="1">
                <a:solidFill>
                  <a:srgbClr val="666666"/>
                </a:solidFill>
                <a:effectLst/>
                <a:latin typeface="Adobe Fan Heiti Std B" panose="020B0700000000000000" pitchFamily="34" charset="-128"/>
                <a:ea typeface="Adobe Fan Heiti Std B" panose="020B0700000000000000" pitchFamily="34" charset="-128"/>
              </a:rPr>
              <a:t>png</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）和一張</a:t>
            </a:r>
            <a:r>
              <a:rPr lang="zh-TW" altLang="en-US" sz="1600" b="0" i="0" dirty="0">
                <a:solidFill>
                  <a:srgbClr val="FF0000"/>
                </a:solidFill>
                <a:effectLst/>
                <a:latin typeface="Adobe Fan Heiti Std B" panose="020B0700000000000000" pitchFamily="34" charset="-128"/>
                <a:ea typeface="Adobe Fan Heiti Std B" panose="020B0700000000000000" pitchFamily="34" charset="-128"/>
              </a:rPr>
              <a:t>向量圖</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a:t>
            </a:r>
            <a:r>
              <a:rPr lang="en-US" altLang="zh-TW" sz="1600" b="0" i="0" dirty="0" err="1">
                <a:solidFill>
                  <a:srgbClr val="666666"/>
                </a:solidFill>
                <a:effectLst/>
                <a:latin typeface="Adobe Fan Heiti Std B" panose="020B0700000000000000" pitchFamily="34" charset="-128"/>
                <a:ea typeface="Adobe Fan Heiti Std B" panose="020B0700000000000000" pitchFamily="34" charset="-128"/>
              </a:rPr>
              <a:t>pcv</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）原圖的比較，三張圖片清晰度都一樣，</a:t>
            </a:r>
            <a:r>
              <a:rPr lang="en-US" altLang="zh-TW" sz="1600" b="0" i="0" dirty="0" err="1">
                <a:solidFill>
                  <a:srgbClr val="666666"/>
                </a:solidFill>
                <a:effectLst/>
                <a:latin typeface="Adobe Fan Heiti Std B" panose="020B0700000000000000" pitchFamily="34" charset="-128"/>
                <a:ea typeface="Adobe Fan Heiti Std B" panose="020B0700000000000000" pitchFamily="34" charset="-128"/>
              </a:rPr>
              <a:t>png</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和</a:t>
            </a:r>
            <a:r>
              <a:rPr lang="en-US" altLang="zh-TW" sz="1600" b="0" i="0" dirty="0" err="1">
                <a:solidFill>
                  <a:srgbClr val="666666"/>
                </a:solidFill>
                <a:effectLst/>
                <a:latin typeface="Adobe Fan Heiti Std B" panose="020B0700000000000000" pitchFamily="34" charset="-128"/>
                <a:ea typeface="Adobe Fan Heiti Std B" panose="020B0700000000000000" pitchFamily="34" charset="-128"/>
              </a:rPr>
              <a:t>pcv</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格式的圖檔有背景透明的效果，</a:t>
            </a:r>
            <a:r>
              <a:rPr lang="en-US" altLang="zh-TW" sz="1600" b="0" i="0" dirty="0">
                <a:solidFill>
                  <a:srgbClr val="666666"/>
                </a:solidFill>
                <a:effectLst/>
                <a:latin typeface="Adobe Fan Heiti Std B" panose="020B0700000000000000" pitchFamily="34" charset="-128"/>
                <a:ea typeface="Adobe Fan Heiti Std B" panose="020B0700000000000000" pitchFamily="34" charset="-128"/>
              </a:rPr>
              <a:t>jpg</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格式的圖檔背景不透明。</a:t>
            </a:r>
            <a:endParaRPr lang="en-US" sz="1600" dirty="0">
              <a:latin typeface="Adobe Fan Heiti Std B" panose="020B0700000000000000" pitchFamily="34" charset="-128"/>
              <a:ea typeface="Adobe Fan Heiti Std B" panose="020B0700000000000000" pitchFamily="34" charset="-128"/>
            </a:endParaRPr>
          </a:p>
        </p:txBody>
      </p:sp>
      <p:pic>
        <p:nvPicPr>
          <p:cNvPr id="2050" name="Picture 2">
            <a:extLst>
              <a:ext uri="{FF2B5EF4-FFF2-40B4-BE49-F238E27FC236}">
                <a16:creationId xmlns:a16="http://schemas.microsoft.com/office/drawing/2014/main" id="{13B7037B-5230-4D3A-8733-2BA171F839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9376" y="2912401"/>
            <a:ext cx="5190634" cy="2721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40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900B70-EF9F-4E0B-8EBD-858992773F77}"/>
              </a:ext>
            </a:extLst>
          </p:cNvPr>
          <p:cNvSpPr>
            <a:spLocks noGrp="1"/>
          </p:cNvSpPr>
          <p:nvPr>
            <p:ph idx="1"/>
          </p:nvPr>
        </p:nvSpPr>
        <p:spPr/>
        <p:txBody>
          <a:bodyPr>
            <a:normAutofit/>
          </a:bodyPr>
          <a:lstStyle/>
          <a:p>
            <a:pPr marL="0" indent="0">
              <a:buNone/>
            </a:pPr>
            <a:r>
              <a:rPr lang="en-US" altLang="zh-TW" sz="1600" b="0" i="0" dirty="0">
                <a:solidFill>
                  <a:srgbClr val="666666"/>
                </a:solidFill>
                <a:effectLst/>
                <a:latin typeface="Adobe Fan Heiti Std B" panose="020B0700000000000000" pitchFamily="34" charset="-128"/>
                <a:ea typeface="Adobe Fan Heiti Std B" panose="020B0700000000000000" pitchFamily="34" charset="-128"/>
              </a:rPr>
              <a:t>2.</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下圖為將上述的圖形放大</a:t>
            </a:r>
            <a:r>
              <a:rPr lang="en-US" altLang="zh-TW" sz="1600" b="0" i="0" dirty="0">
                <a:solidFill>
                  <a:srgbClr val="666666"/>
                </a:solidFill>
                <a:effectLst/>
                <a:latin typeface="Adobe Fan Heiti Std B" panose="020B0700000000000000" pitchFamily="34" charset="-128"/>
                <a:ea typeface="Adobe Fan Heiti Std B" panose="020B0700000000000000" pitchFamily="34" charset="-128"/>
              </a:rPr>
              <a:t>5</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倍以後的比較圖，</a:t>
            </a:r>
            <a:r>
              <a:rPr lang="zh-TW" altLang="en-US" sz="1600" b="0" i="0" dirty="0">
                <a:solidFill>
                  <a:srgbClr val="FF0000"/>
                </a:solidFill>
                <a:effectLst/>
                <a:latin typeface="Adobe Fan Heiti Std B" panose="020B0700000000000000" pitchFamily="34" charset="-128"/>
                <a:ea typeface="Adobe Fan Heiti Std B" panose="020B0700000000000000" pitchFamily="34" charset="-128"/>
              </a:rPr>
              <a:t>點陣圖</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a:t>
            </a:r>
            <a:r>
              <a:rPr lang="en-US" altLang="zh-TW" sz="1600" b="0" i="0" dirty="0">
                <a:solidFill>
                  <a:srgbClr val="666666"/>
                </a:solidFill>
                <a:effectLst/>
                <a:latin typeface="Adobe Fan Heiti Std B" panose="020B0700000000000000" pitchFamily="34" charset="-128"/>
                <a:ea typeface="Adobe Fan Heiti Std B" panose="020B0700000000000000" pitchFamily="34" charset="-128"/>
              </a:rPr>
              <a:t>jpg</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和</a:t>
            </a:r>
            <a:r>
              <a:rPr lang="en-US" altLang="zh-TW" sz="1600" b="0" i="0" dirty="0" err="1">
                <a:solidFill>
                  <a:srgbClr val="666666"/>
                </a:solidFill>
                <a:effectLst/>
                <a:latin typeface="Adobe Fan Heiti Std B" panose="020B0700000000000000" pitchFamily="34" charset="-128"/>
                <a:ea typeface="Adobe Fan Heiti Std B" panose="020B0700000000000000" pitchFamily="34" charset="-128"/>
              </a:rPr>
              <a:t>png</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）都呈現鋸齒狀，且影像模糊；</a:t>
            </a:r>
            <a:r>
              <a:rPr lang="zh-TW" altLang="en-US" sz="1600" b="0" i="0" dirty="0">
                <a:solidFill>
                  <a:srgbClr val="FF0000"/>
                </a:solidFill>
                <a:effectLst/>
                <a:latin typeface="Adobe Fan Heiti Std B" panose="020B0700000000000000" pitchFamily="34" charset="-128"/>
                <a:ea typeface="Adobe Fan Heiti Std B" panose="020B0700000000000000" pitchFamily="34" charset="-128"/>
              </a:rPr>
              <a:t>向量圖</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a:t>
            </a:r>
            <a:r>
              <a:rPr lang="en-US" altLang="zh-TW" sz="1600" b="0" i="0" dirty="0" err="1">
                <a:solidFill>
                  <a:srgbClr val="666666"/>
                </a:solidFill>
                <a:effectLst/>
                <a:latin typeface="Adobe Fan Heiti Std B" panose="020B0700000000000000" pitchFamily="34" charset="-128"/>
                <a:ea typeface="Adobe Fan Heiti Std B" panose="020B0700000000000000" pitchFamily="34" charset="-128"/>
              </a:rPr>
              <a:t>pcv</a:t>
            </a:r>
            <a:r>
              <a:rPr lang="zh-TW" altLang="en-US" sz="1600" b="0" i="0" dirty="0">
                <a:solidFill>
                  <a:srgbClr val="666666"/>
                </a:solidFill>
                <a:effectLst/>
                <a:latin typeface="Adobe Fan Heiti Std B" panose="020B0700000000000000" pitchFamily="34" charset="-128"/>
                <a:ea typeface="Adobe Fan Heiti Std B" panose="020B0700000000000000" pitchFamily="34" charset="-128"/>
              </a:rPr>
              <a:t>）則影像非常清晰，且線條平滑清楚。</a:t>
            </a:r>
            <a:endParaRPr lang="en-US" sz="1600" dirty="0">
              <a:latin typeface="Adobe Fan Heiti Std B" panose="020B0700000000000000" pitchFamily="34" charset="-128"/>
              <a:ea typeface="Adobe Fan Heiti Std B" panose="020B0700000000000000" pitchFamily="34" charset="-128"/>
            </a:endParaRPr>
          </a:p>
        </p:txBody>
      </p:sp>
      <p:sp>
        <p:nvSpPr>
          <p:cNvPr id="6" name="Title 1">
            <a:extLst>
              <a:ext uri="{FF2B5EF4-FFF2-40B4-BE49-F238E27FC236}">
                <a16:creationId xmlns:a16="http://schemas.microsoft.com/office/drawing/2014/main" id="{0AF4104F-E2BF-4CA2-A134-30B87C9DDBEA}"/>
              </a:ext>
            </a:extLst>
          </p:cNvPr>
          <p:cNvSpPr txBox="1">
            <a:spLocks/>
          </p:cNvSpPr>
          <p:nvPr/>
        </p:nvSpPr>
        <p:spPr>
          <a:xfrm>
            <a:off x="1066800" y="731520"/>
            <a:ext cx="10058400" cy="1371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zh-TW" altLang="en-US" sz="3600" b="1" dirty="0">
                <a:solidFill>
                  <a:srgbClr val="000000"/>
                </a:solidFill>
                <a:latin typeface="Adobe Fan Heiti Std B" panose="020B0700000000000000" pitchFamily="34" charset="-128"/>
                <a:ea typeface="Adobe Fan Heiti Std B" panose="020B0700000000000000" pitchFamily="34" charset="-128"/>
              </a:rPr>
              <a:t>點陣圖</a:t>
            </a:r>
            <a:r>
              <a:rPr lang="en-US" sz="3600" b="1" dirty="0">
                <a:solidFill>
                  <a:srgbClr val="000000"/>
                </a:solidFill>
                <a:latin typeface="Noe Display"/>
              </a:rPr>
              <a:t>Bitmap (Raster) vs. </a:t>
            </a:r>
            <a:r>
              <a:rPr lang="zh-TW" altLang="en-US" sz="3600" b="1" dirty="0">
                <a:solidFill>
                  <a:srgbClr val="000000"/>
                </a:solidFill>
                <a:latin typeface="Adobe Fan Heiti Std B" panose="020B0700000000000000" pitchFamily="34" charset="-128"/>
                <a:ea typeface="Adobe Fan Heiti Std B" panose="020B0700000000000000" pitchFamily="34" charset="-128"/>
              </a:rPr>
              <a:t>向量圖</a:t>
            </a:r>
            <a:r>
              <a:rPr lang="en-US" sz="3600" b="1" dirty="0">
                <a:solidFill>
                  <a:srgbClr val="000000"/>
                </a:solidFill>
                <a:latin typeface="Noe Display"/>
              </a:rPr>
              <a:t>Vector Images:</a:t>
            </a:r>
            <a:endParaRPr lang="en-US" sz="3600" dirty="0"/>
          </a:p>
        </p:txBody>
      </p:sp>
      <p:pic>
        <p:nvPicPr>
          <p:cNvPr id="3074" name="Picture 2">
            <a:extLst>
              <a:ext uri="{FF2B5EF4-FFF2-40B4-BE49-F238E27FC236}">
                <a16:creationId xmlns:a16="http://schemas.microsoft.com/office/drawing/2014/main" id="{10D71D4D-21E4-473A-9AE1-0F89A3A98C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6437" y="2961894"/>
            <a:ext cx="5886450" cy="2990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03970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9EE932C-2E8E-4418-B3C6-0C54DEB0A764}"/>
              </a:ext>
            </a:extLst>
          </p:cNvPr>
          <p:cNvSpPr>
            <a:spLocks noGrp="1"/>
          </p:cNvSpPr>
          <p:nvPr>
            <p:ph idx="1"/>
          </p:nvPr>
        </p:nvSpPr>
        <p:spPr>
          <a:xfrm>
            <a:off x="1066800" y="2103120"/>
            <a:ext cx="10058400" cy="577289"/>
          </a:xfrm>
        </p:spPr>
        <p:txBody>
          <a:bodyPr>
            <a:noAutofit/>
          </a:bodyPr>
          <a:lstStyle/>
          <a:p>
            <a:r>
              <a:rPr lang="zh-TW" altLang="en-US" sz="1600" b="0" i="0" dirty="0">
                <a:solidFill>
                  <a:srgbClr val="FF0000"/>
                </a:solidFill>
                <a:effectLst/>
                <a:latin typeface="Adobe Fan Heiti Std B" panose="020B0700000000000000" pitchFamily="34" charset="-128"/>
                <a:ea typeface="Adobe Fan Heiti Std B" panose="020B0700000000000000" pitchFamily="34" charset="-128"/>
              </a:rPr>
              <a:t>點陣圖 </a:t>
            </a:r>
            <a:r>
              <a:rPr lang="zh-TW" altLang="en-US" sz="1600" b="0" i="0" dirty="0">
                <a:solidFill>
                  <a:srgbClr val="333333"/>
                </a:solidFill>
                <a:effectLst/>
                <a:latin typeface="Adobe Fan Heiti Std B" panose="020B0700000000000000" pitchFamily="34" charset="-128"/>
                <a:ea typeface="Adobe Fan Heiti Std B" panose="020B0700000000000000" pitchFamily="34" charset="-128"/>
              </a:rPr>
              <a:t>擅長表現顏色層次細緻的影像，適用於相片、細緻插畫等色彩複雜之圖形。</a:t>
            </a:r>
            <a:r>
              <a:rPr lang="zh-TW" altLang="en-US" sz="1600" b="0" i="0" dirty="0">
                <a:solidFill>
                  <a:srgbClr val="2AABDF"/>
                </a:solidFill>
                <a:effectLst/>
                <a:latin typeface="Adobe Fan Heiti Std B" panose="020B0700000000000000" pitchFamily="34" charset="-128"/>
                <a:ea typeface="Adobe Fan Heiti Std B" panose="020B0700000000000000" pitchFamily="34" charset="-128"/>
              </a:rPr>
              <a:t> </a:t>
            </a:r>
            <a:r>
              <a:rPr lang="zh-TW" altLang="en-US" sz="1600" dirty="0">
                <a:solidFill>
                  <a:srgbClr val="2AABDF"/>
                </a:solidFill>
                <a:latin typeface="Adobe Fan Heiti Std B" panose="020B0700000000000000" pitchFamily="34" charset="-128"/>
                <a:ea typeface="Adobe Fan Heiti Std B" panose="020B0700000000000000" pitchFamily="34" charset="-128"/>
              </a:rPr>
              <a:t>因為</a:t>
            </a:r>
            <a:r>
              <a:rPr lang="zh-TW" altLang="en-US" sz="1600" b="0" i="0" dirty="0">
                <a:solidFill>
                  <a:srgbClr val="2AABDF"/>
                </a:solidFill>
                <a:effectLst/>
                <a:latin typeface="Adobe Fan Heiti Std B" panose="020B0700000000000000" pitchFamily="34" charset="-128"/>
                <a:ea typeface="Adobe Fan Heiti Std B" panose="020B0700000000000000" pitchFamily="34" charset="-128"/>
              </a:rPr>
              <a:t>由一個一個的點</a:t>
            </a:r>
            <a:r>
              <a:rPr lang="en-US" altLang="zh-TW" sz="1600" b="0" i="0" dirty="0">
                <a:solidFill>
                  <a:srgbClr val="2AABDF"/>
                </a:solidFill>
                <a:effectLst/>
                <a:latin typeface="Adobe Fan Heiti Std B" panose="020B0700000000000000" pitchFamily="34" charset="-128"/>
                <a:ea typeface="Adobe Fan Heiti Std B" panose="020B0700000000000000" pitchFamily="34" charset="-128"/>
              </a:rPr>
              <a:t>(</a:t>
            </a:r>
            <a:r>
              <a:rPr lang="zh-TW" altLang="en-US" sz="1600" b="0" i="0" dirty="0">
                <a:solidFill>
                  <a:srgbClr val="2AABDF"/>
                </a:solidFill>
                <a:effectLst/>
                <a:latin typeface="Adobe Fan Heiti Std B" panose="020B0700000000000000" pitchFamily="34" charset="-128"/>
                <a:ea typeface="Adobe Fan Heiti Std B" panose="020B0700000000000000" pitchFamily="34" charset="-128"/>
              </a:rPr>
              <a:t>像素</a:t>
            </a:r>
            <a:r>
              <a:rPr lang="en-US" altLang="zh-TW" sz="1600" b="0" i="0" dirty="0">
                <a:solidFill>
                  <a:srgbClr val="2AABDF"/>
                </a:solidFill>
                <a:effectLst/>
                <a:latin typeface="Adobe Fan Heiti Std B" panose="020B0700000000000000" pitchFamily="34" charset="-128"/>
                <a:ea typeface="Adobe Fan Heiti Std B" panose="020B0700000000000000" pitchFamily="34" charset="-128"/>
              </a:rPr>
              <a:t>)</a:t>
            </a:r>
            <a:r>
              <a:rPr lang="zh-TW" altLang="en-US" sz="1600" b="0" i="0" dirty="0">
                <a:solidFill>
                  <a:srgbClr val="2AABDF"/>
                </a:solidFill>
                <a:effectLst/>
                <a:latin typeface="Adobe Fan Heiti Std B" panose="020B0700000000000000" pitchFamily="34" charset="-128"/>
                <a:ea typeface="Adobe Fan Heiti Std B" panose="020B0700000000000000" pitchFamily="34" charset="-128"/>
              </a:rPr>
              <a:t>所組成，所以將圖片放大或縮小會造成像素量重新計算，導致影像失真。</a:t>
            </a:r>
            <a:endParaRPr lang="en-US" sz="1600" dirty="0">
              <a:latin typeface="Adobe Fan Heiti Std B" panose="020B0700000000000000" pitchFamily="34" charset="-128"/>
              <a:ea typeface="Adobe Fan Heiti Std B" panose="020B0700000000000000" pitchFamily="34" charset="-128"/>
            </a:endParaRPr>
          </a:p>
        </p:txBody>
      </p:sp>
      <p:sp>
        <p:nvSpPr>
          <p:cNvPr id="5" name="Title 1">
            <a:extLst>
              <a:ext uri="{FF2B5EF4-FFF2-40B4-BE49-F238E27FC236}">
                <a16:creationId xmlns:a16="http://schemas.microsoft.com/office/drawing/2014/main" id="{675AAF82-8364-467E-AEAE-222031EBEBE2}"/>
              </a:ext>
            </a:extLst>
          </p:cNvPr>
          <p:cNvSpPr>
            <a:spLocks noGrp="1"/>
          </p:cNvSpPr>
          <p:nvPr>
            <p:ph type="title"/>
          </p:nvPr>
        </p:nvSpPr>
        <p:spPr>
          <a:xfrm>
            <a:off x="1066800" y="642594"/>
            <a:ext cx="10058400" cy="1371600"/>
          </a:xfrm>
        </p:spPr>
        <p:txBody>
          <a:bodyPr>
            <a:normAutofit fontScale="90000"/>
          </a:bodyPr>
          <a:lstStyle/>
          <a:p>
            <a:pPr algn="ctr"/>
            <a:r>
              <a:rPr lang="zh-TW" altLang="en-US" b="1" dirty="0">
                <a:solidFill>
                  <a:srgbClr val="000000"/>
                </a:solidFill>
                <a:effectLst/>
                <a:latin typeface="Adobe Fan Heiti Std B" panose="020B0700000000000000" pitchFamily="34" charset="-128"/>
                <a:ea typeface="Adobe Fan Heiti Std B" panose="020B0700000000000000" pitchFamily="34" charset="-128"/>
              </a:rPr>
              <a:t>點陣圖</a:t>
            </a:r>
            <a:r>
              <a:rPr lang="en-US" b="1" dirty="0">
                <a:solidFill>
                  <a:srgbClr val="000000"/>
                </a:solidFill>
                <a:effectLst/>
                <a:latin typeface="Noe Display"/>
              </a:rPr>
              <a:t>Bitmap (Raster) vs. </a:t>
            </a:r>
            <a:r>
              <a:rPr lang="zh-TW" altLang="en-US" b="1" dirty="0">
                <a:solidFill>
                  <a:srgbClr val="000000"/>
                </a:solidFill>
                <a:effectLst/>
                <a:latin typeface="Adobe Fan Heiti Std B" panose="020B0700000000000000" pitchFamily="34" charset="-128"/>
                <a:ea typeface="Adobe Fan Heiti Std B" panose="020B0700000000000000" pitchFamily="34" charset="-128"/>
              </a:rPr>
              <a:t>向量圖</a:t>
            </a:r>
            <a:r>
              <a:rPr lang="en-US" b="1" dirty="0">
                <a:solidFill>
                  <a:srgbClr val="000000"/>
                </a:solidFill>
                <a:effectLst/>
                <a:latin typeface="Noe Display"/>
              </a:rPr>
              <a:t>Vector Images:</a:t>
            </a:r>
            <a:br>
              <a:rPr lang="en-US" b="1" dirty="0">
                <a:solidFill>
                  <a:srgbClr val="000000"/>
                </a:solidFill>
                <a:effectLst/>
                <a:latin typeface="Noe Display"/>
              </a:rPr>
            </a:br>
            <a:r>
              <a:rPr lang="zh-TW" altLang="en-US" b="1" dirty="0">
                <a:solidFill>
                  <a:srgbClr val="000000"/>
                </a:solidFill>
                <a:effectLst/>
                <a:latin typeface="Adobe Fan Heiti Std B" panose="020B0700000000000000" pitchFamily="34" charset="-128"/>
                <a:ea typeface="Adobe Fan Heiti Std B" panose="020B0700000000000000" pitchFamily="34" charset="-128"/>
              </a:rPr>
              <a:t>圖像特性</a:t>
            </a:r>
            <a:endParaRPr lang="en-US" dirty="0">
              <a:latin typeface="Adobe Fan Heiti Std B" panose="020B0700000000000000" pitchFamily="34" charset="-128"/>
              <a:ea typeface="Adobe Fan Heiti Std B" panose="020B0700000000000000" pitchFamily="34" charset="-128"/>
            </a:endParaRPr>
          </a:p>
        </p:txBody>
      </p:sp>
      <p:pic>
        <p:nvPicPr>
          <p:cNvPr id="4098" name="Picture 2" descr="Vector vs Raster Explained - What is DIFFERENCE? - YouTube">
            <a:extLst>
              <a:ext uri="{FF2B5EF4-FFF2-40B4-BE49-F238E27FC236}">
                <a16:creationId xmlns:a16="http://schemas.microsoft.com/office/drawing/2014/main" id="{3E6248FD-2E5C-4614-8A1A-93DD130849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47" y="2758995"/>
            <a:ext cx="3777950" cy="212509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Understanding Raster, Vectors And Smart Objects - SelfStartClub">
            <a:extLst>
              <a:ext uri="{FF2B5EF4-FFF2-40B4-BE49-F238E27FC236}">
                <a16:creationId xmlns:a16="http://schemas.microsoft.com/office/drawing/2014/main" id="{2EB23872-2244-4179-BD37-4672872001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7056" y="2758995"/>
            <a:ext cx="3597887" cy="212509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Vector Art Face at GetDrawings | Free download">
            <a:extLst>
              <a:ext uri="{FF2B5EF4-FFF2-40B4-BE49-F238E27FC236}">
                <a16:creationId xmlns:a16="http://schemas.microsoft.com/office/drawing/2014/main" id="{9A76F924-0B6A-4288-985E-58831077F3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1603" y="2758995"/>
            <a:ext cx="3777950" cy="2125097"/>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BDE0E28E-0286-45C3-8E02-FE726C9F495A}"/>
              </a:ext>
            </a:extLst>
          </p:cNvPr>
          <p:cNvSpPr txBox="1">
            <a:spLocks/>
          </p:cNvSpPr>
          <p:nvPr/>
        </p:nvSpPr>
        <p:spPr>
          <a:xfrm>
            <a:off x="1007279" y="5178525"/>
            <a:ext cx="10058400" cy="657152"/>
          </a:xfrm>
          <a:prstGeom prst="rect">
            <a:avLst/>
          </a:prstGeom>
        </p:spPr>
        <p:txBody>
          <a:bodyPr vert="horz" lIns="91440" tIns="45720" rIns="91440" bIns="45720" rtlCol="0">
            <a:noAutofit/>
          </a:bodyPr>
          <a:lstStyle>
            <a:lvl1pPr marL="182880" indent="-182880" algn="l" defTabSz="914400" rtl="0" eaLnBrk="1" latinLnBrk="0" hangingPunct="1">
              <a:lnSpc>
                <a:spcPct val="110000"/>
              </a:lnSpc>
              <a:spcBef>
                <a:spcPts val="900"/>
              </a:spcBef>
              <a:spcAft>
                <a:spcPts val="0"/>
              </a:spcAft>
              <a:buClr>
                <a:schemeClr val="tx1">
                  <a:lumMod val="85000"/>
                  <a:lumOff val="15000"/>
                </a:schemeClr>
              </a:buClr>
              <a:buFont typeface="Garamond" pitchFamily="18" charset="0"/>
              <a:buChar char="◦"/>
              <a:defRPr sz="15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a:lstStyle>
          <a:p>
            <a:r>
              <a:rPr lang="zh-TW" altLang="en-US" sz="1600" b="0" i="0" dirty="0">
                <a:solidFill>
                  <a:srgbClr val="FF0000"/>
                </a:solidFill>
                <a:effectLst/>
                <a:latin typeface="Adobe Fan Heiti Std B" panose="020B0700000000000000" pitchFamily="34" charset="-128"/>
                <a:ea typeface="Adobe Fan Heiti Std B" panose="020B0700000000000000" pitchFamily="34" charset="-128"/>
              </a:rPr>
              <a:t>向量圖 </a:t>
            </a:r>
            <a:r>
              <a:rPr lang="zh-TW" altLang="en-US" sz="1600" b="0" i="0" dirty="0">
                <a:solidFill>
                  <a:srgbClr val="333333"/>
                </a:solidFill>
                <a:effectLst/>
                <a:latin typeface="Adobe Fan Heiti Std B" panose="020B0700000000000000" pitchFamily="34" charset="-128"/>
                <a:ea typeface="Adobe Fan Heiti Std B" panose="020B0700000000000000" pitchFamily="34" charset="-128"/>
              </a:rPr>
              <a:t>適用於輪廓清楚，要求精準構圖之圖形。</a:t>
            </a:r>
            <a:r>
              <a:rPr lang="zh-TW" altLang="en-US" sz="1600" dirty="0">
                <a:solidFill>
                  <a:srgbClr val="2AABDF"/>
                </a:solidFill>
                <a:latin typeface="Adobe Fan Heiti Std B" panose="020B0700000000000000" pitchFamily="34" charset="-128"/>
                <a:ea typeface="Adobe Fan Heiti Std B" panose="020B0700000000000000" pitchFamily="34" charset="-128"/>
              </a:rPr>
              <a:t>因為</a:t>
            </a:r>
            <a:r>
              <a:rPr lang="zh-TW" altLang="en-US" sz="1600" b="0" i="0" dirty="0">
                <a:solidFill>
                  <a:srgbClr val="2AABDF"/>
                </a:solidFill>
                <a:effectLst/>
                <a:latin typeface="Adobe Fan Heiti Std B" panose="020B0700000000000000" pitchFamily="34" charset="-128"/>
                <a:ea typeface="Adobe Fan Heiti Std B" panose="020B0700000000000000" pitchFamily="34" charset="-128"/>
              </a:rPr>
              <a:t>以數學方程式運算圖形，所以放大或縮小並不會失真。不會受解像度限制及影響。</a:t>
            </a:r>
            <a:endParaRPr lang="en-US" sz="1600" dirty="0">
              <a:latin typeface="Adobe Fan Heiti Std B" panose="020B0700000000000000" pitchFamily="34" charset="-128"/>
              <a:ea typeface="Adobe Fan Heiti Std B" panose="020B0700000000000000" pitchFamily="34" charset="-128"/>
            </a:endParaRPr>
          </a:p>
        </p:txBody>
      </p:sp>
    </p:spTree>
    <p:extLst>
      <p:ext uri="{BB962C8B-B14F-4D97-AF65-F5344CB8AC3E}">
        <p14:creationId xmlns:p14="http://schemas.microsoft.com/office/powerpoint/2010/main" val="16381704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DF2F9D2-0707-48DC-BA63-3DE01D5B0C7A}"/>
              </a:ext>
            </a:extLst>
          </p:cNvPr>
          <p:cNvSpPr>
            <a:spLocks noGrp="1"/>
          </p:cNvSpPr>
          <p:nvPr>
            <p:ph type="title"/>
          </p:nvPr>
        </p:nvSpPr>
        <p:spPr>
          <a:xfrm>
            <a:off x="1063530" y="257339"/>
            <a:ext cx="10058400" cy="1371600"/>
          </a:xfrm>
        </p:spPr>
        <p:txBody>
          <a:bodyPr>
            <a:normAutofit/>
          </a:bodyPr>
          <a:lstStyle/>
          <a:p>
            <a:pPr algn="ctr"/>
            <a:r>
              <a:rPr lang="zh-TW" altLang="en-US" sz="3600" b="1" dirty="0">
                <a:solidFill>
                  <a:srgbClr val="000000"/>
                </a:solidFill>
                <a:effectLst/>
                <a:latin typeface="Adobe Fan Heiti Std B" panose="020B0700000000000000" pitchFamily="34" charset="-128"/>
                <a:ea typeface="Adobe Fan Heiti Std B" panose="020B0700000000000000" pitchFamily="34" charset="-128"/>
              </a:rPr>
              <a:t>點陣圖</a:t>
            </a:r>
            <a:r>
              <a:rPr lang="en-US" sz="3600" b="1" dirty="0">
                <a:solidFill>
                  <a:srgbClr val="000000"/>
                </a:solidFill>
                <a:effectLst/>
                <a:latin typeface="Noe Display"/>
              </a:rPr>
              <a:t>Bitmap (Raster) vs. </a:t>
            </a:r>
            <a:r>
              <a:rPr lang="zh-TW" altLang="en-US" sz="3600" b="1" dirty="0">
                <a:solidFill>
                  <a:srgbClr val="000000"/>
                </a:solidFill>
                <a:effectLst/>
                <a:latin typeface="Adobe Fan Heiti Std B" panose="020B0700000000000000" pitchFamily="34" charset="-128"/>
                <a:ea typeface="Adobe Fan Heiti Std B" panose="020B0700000000000000" pitchFamily="34" charset="-128"/>
              </a:rPr>
              <a:t>向量圖</a:t>
            </a:r>
            <a:r>
              <a:rPr lang="en-US" sz="3600" b="1" dirty="0">
                <a:solidFill>
                  <a:srgbClr val="000000"/>
                </a:solidFill>
                <a:effectLst/>
                <a:latin typeface="Noe Display"/>
              </a:rPr>
              <a:t>Vector Images:</a:t>
            </a:r>
            <a:endParaRPr lang="en-US" sz="3600" dirty="0">
              <a:latin typeface="Adobe Fan Heiti Std B" panose="020B0700000000000000" pitchFamily="34" charset="-128"/>
              <a:ea typeface="Adobe Fan Heiti Std B" panose="020B0700000000000000" pitchFamily="34" charset="-128"/>
            </a:endParaRPr>
          </a:p>
        </p:txBody>
      </p:sp>
      <p:graphicFrame>
        <p:nvGraphicFramePr>
          <p:cNvPr id="6" name="Table 6">
            <a:extLst>
              <a:ext uri="{FF2B5EF4-FFF2-40B4-BE49-F238E27FC236}">
                <a16:creationId xmlns:a16="http://schemas.microsoft.com/office/drawing/2014/main" id="{F2398321-4443-45B1-BD34-78780474085A}"/>
              </a:ext>
            </a:extLst>
          </p:cNvPr>
          <p:cNvGraphicFramePr>
            <a:graphicFrameLocks noGrp="1"/>
          </p:cNvGraphicFramePr>
          <p:nvPr>
            <p:extLst>
              <p:ext uri="{D42A27DB-BD31-4B8C-83A1-F6EECF244321}">
                <p14:modId xmlns:p14="http://schemas.microsoft.com/office/powerpoint/2010/main" val="1432756345"/>
              </p:ext>
            </p:extLst>
          </p:nvPr>
        </p:nvGraphicFramePr>
        <p:xfrm>
          <a:off x="506257" y="1340452"/>
          <a:ext cx="11172946" cy="4294972"/>
        </p:xfrm>
        <a:graphic>
          <a:graphicData uri="http://schemas.openxmlformats.org/drawingml/2006/table">
            <a:tbl>
              <a:tblPr firstRow="1" bandRow="1">
                <a:tableStyleId>{5C22544A-7EE6-4342-B048-85BDC9FD1C3A}</a:tableStyleId>
              </a:tblPr>
              <a:tblGrid>
                <a:gridCol w="1954068">
                  <a:extLst>
                    <a:ext uri="{9D8B030D-6E8A-4147-A177-3AD203B41FA5}">
                      <a16:colId xmlns:a16="http://schemas.microsoft.com/office/drawing/2014/main" val="2620650779"/>
                    </a:ext>
                  </a:extLst>
                </a:gridCol>
                <a:gridCol w="4391788">
                  <a:extLst>
                    <a:ext uri="{9D8B030D-6E8A-4147-A177-3AD203B41FA5}">
                      <a16:colId xmlns:a16="http://schemas.microsoft.com/office/drawing/2014/main" val="1621471829"/>
                    </a:ext>
                  </a:extLst>
                </a:gridCol>
                <a:gridCol w="4827090">
                  <a:extLst>
                    <a:ext uri="{9D8B030D-6E8A-4147-A177-3AD203B41FA5}">
                      <a16:colId xmlns:a16="http://schemas.microsoft.com/office/drawing/2014/main" val="3690807432"/>
                    </a:ext>
                  </a:extLst>
                </a:gridCol>
              </a:tblGrid>
              <a:tr h="454492">
                <a:tc>
                  <a:txBody>
                    <a:bodyPr/>
                    <a:lstStyle/>
                    <a:p>
                      <a:endParaRPr lang="en-US"/>
                    </a:p>
                  </a:txBody>
                  <a:tcPr/>
                </a:tc>
                <a:tc>
                  <a:txBody>
                    <a:bodyPr/>
                    <a:lstStyle/>
                    <a:p>
                      <a:pPr algn="ctr"/>
                      <a:r>
                        <a:rPr lang="zh-TW" altLang="en-US" sz="1800" b="0" i="0" dirty="0">
                          <a:solidFill>
                            <a:schemeClr val="bg1"/>
                          </a:solidFill>
                          <a:effectLst/>
                          <a:latin typeface="Adobe Fan Heiti Std B" panose="020B0700000000000000" pitchFamily="34" charset="-128"/>
                          <a:ea typeface="Adobe Fan Heiti Std B" panose="020B0700000000000000" pitchFamily="34" charset="-128"/>
                        </a:rPr>
                        <a:t>點陣圖</a:t>
                      </a:r>
                      <a:endParaRPr lang="en-US" dirty="0">
                        <a:solidFill>
                          <a:schemeClr val="bg1"/>
                        </a:solidFill>
                      </a:endParaRPr>
                    </a:p>
                  </a:txBody>
                  <a:tcPr/>
                </a:tc>
                <a:tc>
                  <a:txBody>
                    <a:bodyPr/>
                    <a:lstStyle/>
                    <a:p>
                      <a:pPr algn="ctr"/>
                      <a:r>
                        <a:rPr lang="zh-TW" altLang="en-US" sz="1800" b="0" i="0" dirty="0">
                          <a:solidFill>
                            <a:schemeClr val="bg1"/>
                          </a:solidFill>
                          <a:effectLst/>
                          <a:latin typeface="Adobe Fan Heiti Std B" panose="020B0700000000000000" pitchFamily="34" charset="-128"/>
                          <a:ea typeface="Adobe Fan Heiti Std B" panose="020B0700000000000000" pitchFamily="34" charset="-128"/>
                        </a:rPr>
                        <a:t>向量圖</a:t>
                      </a:r>
                      <a:endParaRPr lang="en-US" dirty="0">
                        <a:solidFill>
                          <a:schemeClr val="bg1"/>
                        </a:solidFill>
                      </a:endParaRPr>
                    </a:p>
                  </a:txBody>
                  <a:tcPr/>
                </a:tc>
                <a:extLst>
                  <a:ext uri="{0D108BD9-81ED-4DB2-BD59-A6C34878D82A}">
                    <a16:rowId xmlns:a16="http://schemas.microsoft.com/office/drawing/2014/main" val="2700176336"/>
                  </a:ext>
                </a:extLst>
              </a:tr>
              <a:tr h="1293569">
                <a:tc>
                  <a:txBody>
                    <a:bodyPr/>
                    <a:lstStyle/>
                    <a:p>
                      <a:r>
                        <a:rPr lang="zh-TW" altLang="en-US" sz="1800" b="0" i="0" kern="1200" dirty="0">
                          <a:solidFill>
                            <a:schemeClr val="dk1"/>
                          </a:solidFill>
                          <a:effectLst/>
                          <a:latin typeface="Adobe Fan Heiti Std B" panose="020B0700000000000000" pitchFamily="34" charset="-128"/>
                          <a:ea typeface="Adobe Fan Heiti Std B" panose="020B0700000000000000" pitchFamily="34" charset="-128"/>
                          <a:cs typeface="+mn-cs"/>
                        </a:rPr>
                        <a:t>主要優缺點</a:t>
                      </a:r>
                      <a:endParaRPr lang="en-US" dirty="0">
                        <a:latin typeface="Adobe Fan Heiti Std B" panose="020B0700000000000000" pitchFamily="34" charset="-128"/>
                        <a:ea typeface="Adobe Fan Heiti Std B" panose="020B0700000000000000" pitchFamily="34"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b="0" i="0" dirty="0">
                          <a:effectLst/>
                          <a:latin typeface="Adobe Fan Heiti Std B" panose="020B0700000000000000" pitchFamily="34" charset="-128"/>
                          <a:ea typeface="Adobe Fan Heiti Std B" panose="020B0700000000000000" pitchFamily="34" charset="-128"/>
                        </a:rPr>
                        <a:t>有較豐富的色彩，佔用較大的檔案容量與記憶體空間，縮放影像會有鋸齒狀失真，不適合用於精細的線條繪圖。主要相片</a:t>
                      </a:r>
                      <a:r>
                        <a:rPr lang="en-US" altLang="zh-TW" sz="1800" b="0" i="0" dirty="0">
                          <a:effectLst/>
                          <a:latin typeface="Adobe Fan Heiti Std B" panose="020B0700000000000000" pitchFamily="34" charset="-128"/>
                          <a:ea typeface="Adobe Fan Heiti Std B" panose="020B0700000000000000" pitchFamily="34" charset="-128"/>
                        </a:rPr>
                        <a:t> Photographs, Scan images. </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b="0" i="0" dirty="0">
                          <a:effectLst/>
                          <a:latin typeface="Adobe Fan Heiti Std B" panose="020B0700000000000000" pitchFamily="34" charset="-128"/>
                          <a:ea typeface="Adobe Fan Heiti Std B" panose="020B0700000000000000" pitchFamily="34" charset="-128"/>
                        </a:rPr>
                        <a:t>色彩表現較不豐富，佔用較小的檔案容量與記憶體空間，縮放圖形不會失真，適合用於精細的線條繪圖。主要圖案、卡通</a:t>
                      </a:r>
                      <a:r>
                        <a:rPr lang="en-US" altLang="zh-TW" sz="1800" b="0" i="0" dirty="0">
                          <a:effectLst/>
                          <a:latin typeface="Adobe Fan Heiti Std B" panose="020B0700000000000000" pitchFamily="34" charset="-128"/>
                          <a:ea typeface="Adobe Fan Heiti Std B" panose="020B0700000000000000" pitchFamily="34" charset="-128"/>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dirty="0">
                          <a:effectLst/>
                          <a:latin typeface="Adobe Fan Heiti Std B" panose="020B0700000000000000" pitchFamily="34" charset="-128"/>
                          <a:ea typeface="Adobe Fan Heiti Std B" panose="020B0700000000000000" pitchFamily="34" charset="-128"/>
                        </a:rPr>
                        <a:t>Logos, Icons, Clip arts, </a:t>
                      </a:r>
                      <a:r>
                        <a:rPr lang="en-US" sz="1800" b="0" i="0" kern="1200" dirty="0">
                          <a:solidFill>
                            <a:schemeClr val="dk1"/>
                          </a:solidFill>
                          <a:effectLst/>
                          <a:latin typeface="Adobe Fan Heiti Std B" panose="020B0700000000000000" pitchFamily="34" charset="-128"/>
                          <a:ea typeface="Adobe Fan Heiti Std B" panose="020B0700000000000000" pitchFamily="34" charset="-128"/>
                          <a:cs typeface="+mn-cs"/>
                        </a:rPr>
                        <a:t>technical drawings, 3D graphics &amp; animations.</a:t>
                      </a:r>
                      <a:r>
                        <a:rPr lang="en-US" sz="1800" b="0" i="0" dirty="0">
                          <a:effectLst/>
                          <a:latin typeface="Adobe Fan Heiti Std B" panose="020B0700000000000000" pitchFamily="34" charset="-128"/>
                          <a:ea typeface="Adobe Fan Heiti Std B" panose="020B0700000000000000" pitchFamily="34" charset="-128"/>
                        </a:rPr>
                        <a:t>.</a:t>
                      </a:r>
                      <a:endParaRPr lang="en-US" sz="1800" dirty="0">
                        <a:latin typeface="Adobe Fan Heiti Std B" panose="020B0700000000000000" pitchFamily="34" charset="-128"/>
                        <a:ea typeface="Adobe Fan Heiti Std B" panose="020B0700000000000000" pitchFamily="34" charset="-128"/>
                      </a:endParaRPr>
                    </a:p>
                    <a:p>
                      <a:endParaRPr lang="en-US" dirty="0"/>
                    </a:p>
                  </a:txBody>
                  <a:tcPr/>
                </a:tc>
                <a:extLst>
                  <a:ext uri="{0D108BD9-81ED-4DB2-BD59-A6C34878D82A}">
                    <a16:rowId xmlns:a16="http://schemas.microsoft.com/office/drawing/2014/main" val="1757584007"/>
                  </a:ext>
                </a:extLst>
              </a:tr>
              <a:tr h="454492">
                <a:tc>
                  <a:txBody>
                    <a:bodyPr/>
                    <a:lstStyle/>
                    <a:p>
                      <a:r>
                        <a:rPr lang="zh-TW" altLang="en-US" sz="1800" b="0" i="0" kern="1200" dirty="0">
                          <a:solidFill>
                            <a:schemeClr val="dk1"/>
                          </a:solidFill>
                          <a:effectLst/>
                          <a:latin typeface="Adobe Fan Heiti Std B" panose="020B0700000000000000" pitchFamily="34" charset="-128"/>
                          <a:ea typeface="Adobe Fan Heiti Std B" panose="020B0700000000000000" pitchFamily="34" charset="-128"/>
                          <a:cs typeface="+mn-cs"/>
                        </a:rPr>
                        <a:t>常見附檔名</a:t>
                      </a:r>
                      <a:endParaRPr lang="en-US" dirty="0">
                        <a:latin typeface="Adobe Fan Heiti Std B" panose="020B0700000000000000" pitchFamily="34" charset="-128"/>
                        <a:ea typeface="Adobe Fan Heiti Std B" panose="020B0700000000000000" pitchFamily="34" charset="-128"/>
                      </a:endParaRPr>
                    </a:p>
                  </a:txBody>
                  <a:tcPr/>
                </a:tc>
                <a:tc>
                  <a:txBody>
                    <a:bodyPr/>
                    <a:lstStyle/>
                    <a:p>
                      <a:r>
                        <a:rPr lang="en-US" sz="1800" b="0" i="0" kern="1200" dirty="0">
                          <a:solidFill>
                            <a:schemeClr val="dk1"/>
                          </a:solidFill>
                          <a:effectLst/>
                          <a:latin typeface="+mn-lt"/>
                          <a:ea typeface="+mn-ea"/>
                          <a:cs typeface="+mn-cs"/>
                        </a:rPr>
                        <a:t>BMP、TIFF、GIF、JPEG、PNG </a:t>
                      </a:r>
                      <a:r>
                        <a:rPr lang="en-US" sz="1600" b="0" i="0" kern="1200" dirty="0">
                          <a:solidFill>
                            <a:schemeClr val="dk1"/>
                          </a:solidFill>
                          <a:effectLst/>
                          <a:latin typeface="+mn-lt"/>
                          <a:ea typeface="+mn-ea"/>
                          <a:cs typeface="+mn-cs"/>
                        </a:rPr>
                        <a:t>(Portable Network Graphic)</a:t>
                      </a:r>
                      <a:r>
                        <a:rPr lang="en-US" sz="1800" b="0" i="0" kern="1200" dirty="0">
                          <a:solidFill>
                            <a:schemeClr val="dk1"/>
                          </a:solidFill>
                          <a:effectLst/>
                          <a:latin typeface="+mn-lt"/>
                          <a:ea typeface="+mn-ea"/>
                          <a:cs typeface="+mn-cs"/>
                        </a:rPr>
                        <a:t>、</a:t>
                      </a:r>
                      <a:r>
                        <a:rPr lang="en-US" sz="1800" b="0" i="0" kern="1200" dirty="0">
                          <a:solidFill>
                            <a:schemeClr val="accent2"/>
                          </a:solidFill>
                          <a:effectLst/>
                          <a:latin typeface="+mn-lt"/>
                          <a:ea typeface="+mn-ea"/>
                          <a:cs typeface="+mn-cs"/>
                        </a:rPr>
                        <a:t>PSD</a:t>
                      </a:r>
                      <a:r>
                        <a:rPr lang="en-US" sz="1800" b="0" i="0" kern="1200" dirty="0">
                          <a:solidFill>
                            <a:schemeClr val="dk1"/>
                          </a:solidFill>
                          <a:effectLst/>
                          <a:latin typeface="+mn-lt"/>
                          <a:ea typeface="+mn-ea"/>
                          <a:cs typeface="+mn-cs"/>
                        </a:rPr>
                        <a:t>…</a:t>
                      </a:r>
                      <a:endParaRPr lang="en-US" dirty="0"/>
                    </a:p>
                  </a:txBody>
                  <a:tcPr/>
                </a:tc>
                <a:tc>
                  <a:txBody>
                    <a:bodyPr/>
                    <a:lstStyle/>
                    <a:p>
                      <a:r>
                        <a:rPr lang="en-US" sz="1800" b="0" i="0" kern="1200">
                          <a:solidFill>
                            <a:schemeClr val="dk1"/>
                          </a:solidFill>
                          <a:effectLst/>
                          <a:latin typeface="+mn-lt"/>
                          <a:ea typeface="+mn-ea"/>
                          <a:cs typeface="+mn-cs"/>
                        </a:rPr>
                        <a:t>SVG</a:t>
                      </a:r>
                      <a:r>
                        <a:rPr lang="en-US" sz="1600" b="0" i="0" kern="1200">
                          <a:solidFill>
                            <a:schemeClr val="dk1"/>
                          </a:solidFill>
                          <a:effectLst/>
                          <a:latin typeface="+mn-lt"/>
                          <a:ea typeface="+mn-ea"/>
                          <a:cs typeface="+mn-cs"/>
                        </a:rPr>
                        <a:t>(Scalable </a:t>
                      </a:r>
                      <a:r>
                        <a:rPr lang="en-US" sz="1600" b="0" i="0" kern="1200" dirty="0">
                          <a:solidFill>
                            <a:schemeClr val="dk1"/>
                          </a:solidFill>
                          <a:effectLst/>
                          <a:latin typeface="+mn-lt"/>
                          <a:ea typeface="+mn-ea"/>
                          <a:cs typeface="+mn-cs"/>
                        </a:rPr>
                        <a:t>Vector Graphics) 、 </a:t>
                      </a:r>
                      <a:r>
                        <a:rPr lang="en-US" sz="1800" b="0" i="0" kern="1200" dirty="0">
                          <a:solidFill>
                            <a:schemeClr val="dk1"/>
                          </a:solidFill>
                          <a:effectLst/>
                          <a:latin typeface="+mn-lt"/>
                          <a:ea typeface="+mn-ea"/>
                          <a:cs typeface="+mn-cs"/>
                        </a:rPr>
                        <a:t>EPS</a:t>
                      </a:r>
                      <a:r>
                        <a:rPr lang="en-US" sz="1600" b="0" i="0" kern="1200" dirty="0">
                          <a:solidFill>
                            <a:schemeClr val="dk1"/>
                          </a:solidFill>
                          <a:effectLst/>
                          <a:latin typeface="+mn-lt"/>
                          <a:ea typeface="+mn-ea"/>
                          <a:cs typeface="+mn-cs"/>
                        </a:rPr>
                        <a:t>(Encapsulated PostScript) </a:t>
                      </a:r>
                      <a:r>
                        <a:rPr lang="en-US" sz="1800" b="0" i="0" kern="1200" dirty="0">
                          <a:solidFill>
                            <a:schemeClr val="dk1"/>
                          </a:solidFill>
                          <a:effectLst/>
                          <a:latin typeface="+mn-lt"/>
                          <a:ea typeface="+mn-ea"/>
                          <a:cs typeface="+mn-cs"/>
                        </a:rPr>
                        <a:t>、</a:t>
                      </a:r>
                    </a:p>
                    <a:p>
                      <a:r>
                        <a:rPr lang="en-US" sz="1800" b="0" i="0" kern="1200" dirty="0">
                          <a:solidFill>
                            <a:schemeClr val="dk1"/>
                          </a:solidFill>
                          <a:effectLst/>
                          <a:latin typeface="+mn-lt"/>
                          <a:ea typeface="+mn-ea"/>
                          <a:cs typeface="+mn-cs"/>
                        </a:rPr>
                        <a:t>CMX </a:t>
                      </a:r>
                      <a:r>
                        <a:rPr lang="en-US" sz="1600" b="0" i="0" kern="1200" dirty="0">
                          <a:solidFill>
                            <a:schemeClr val="dk1"/>
                          </a:solidFill>
                          <a:effectLst/>
                          <a:latin typeface="+mn-lt"/>
                          <a:ea typeface="+mn-ea"/>
                          <a:cs typeface="+mn-cs"/>
                        </a:rPr>
                        <a:t>(Corel Metafile Exchange Image)</a:t>
                      </a:r>
                      <a:r>
                        <a:rPr lang="en-US" sz="1800" b="0" i="0" kern="1200" dirty="0">
                          <a:solidFill>
                            <a:schemeClr val="dk1"/>
                          </a:solidFill>
                          <a:effectLst/>
                          <a:latin typeface="+mn-lt"/>
                          <a:ea typeface="+mn-ea"/>
                          <a:cs typeface="+mn-cs"/>
                        </a:rPr>
                        <a:t> 、CGM </a:t>
                      </a:r>
                      <a:r>
                        <a:rPr lang="en-US" sz="1600" b="0" i="0" kern="1200" dirty="0">
                          <a:solidFill>
                            <a:schemeClr val="dk1"/>
                          </a:solidFill>
                          <a:effectLst/>
                          <a:latin typeface="+mn-lt"/>
                          <a:ea typeface="+mn-ea"/>
                          <a:cs typeface="+mn-cs"/>
                        </a:rPr>
                        <a:t>(Computer Graphics Metafile)</a:t>
                      </a:r>
                      <a:r>
                        <a:rPr lang="en-US" sz="1800" b="0" i="0" kern="1200" dirty="0">
                          <a:solidFill>
                            <a:schemeClr val="dk1"/>
                          </a:solidFill>
                          <a:effectLst/>
                          <a:latin typeface="+mn-lt"/>
                          <a:ea typeface="+mn-ea"/>
                          <a:cs typeface="+mn-cs"/>
                        </a:rPr>
                        <a:t> 、DXF 、WMF </a:t>
                      </a:r>
                      <a:r>
                        <a:rPr lang="en-US" sz="1600" b="0" i="0" kern="1200" dirty="0">
                          <a:solidFill>
                            <a:schemeClr val="dk1"/>
                          </a:solidFill>
                          <a:effectLst/>
                          <a:latin typeface="+mn-lt"/>
                          <a:ea typeface="+mn-ea"/>
                          <a:cs typeface="+mn-cs"/>
                        </a:rPr>
                        <a:t>(Windows Metafile)</a:t>
                      </a:r>
                      <a:r>
                        <a:rPr lang="en-US" sz="1600" b="0" i="0" kern="1200" dirty="0">
                          <a:solidFill>
                            <a:schemeClr val="accent2"/>
                          </a:solidFill>
                          <a:effectLst/>
                          <a:latin typeface="+mn-lt"/>
                          <a:ea typeface="+mn-ea"/>
                          <a:cs typeface="+mn-cs"/>
                        </a:rPr>
                        <a:t> </a:t>
                      </a:r>
                      <a:r>
                        <a:rPr lang="en-US" sz="1600" b="0" i="0" kern="1200" dirty="0">
                          <a:solidFill>
                            <a:schemeClr val="dk1"/>
                          </a:solidFill>
                          <a:effectLst/>
                          <a:latin typeface="+mn-lt"/>
                          <a:ea typeface="+mn-ea"/>
                          <a:cs typeface="+mn-cs"/>
                        </a:rPr>
                        <a:t>、</a:t>
                      </a:r>
                      <a:r>
                        <a:rPr lang="en-US" sz="1600" b="0" i="0" kern="1200" dirty="0">
                          <a:solidFill>
                            <a:schemeClr val="accent2"/>
                          </a:solidFill>
                          <a:effectLst/>
                          <a:latin typeface="+mn-lt"/>
                          <a:ea typeface="+mn-ea"/>
                          <a:cs typeface="+mn-cs"/>
                        </a:rPr>
                        <a:t>AI、CDR、PDF</a:t>
                      </a:r>
                      <a:r>
                        <a:rPr lang="en-US" sz="1600" b="0" i="0" kern="1200" dirty="0">
                          <a:solidFill>
                            <a:schemeClr val="dk1"/>
                          </a:solidFill>
                          <a:effectLst/>
                          <a:latin typeface="+mn-lt"/>
                          <a:ea typeface="+mn-ea"/>
                          <a:cs typeface="+mn-cs"/>
                        </a:rPr>
                        <a:t>.…</a:t>
                      </a:r>
                      <a:endParaRPr lang="en-US" sz="1600" dirty="0"/>
                    </a:p>
                  </a:txBody>
                  <a:tcPr/>
                </a:tc>
                <a:extLst>
                  <a:ext uri="{0D108BD9-81ED-4DB2-BD59-A6C34878D82A}">
                    <a16:rowId xmlns:a16="http://schemas.microsoft.com/office/drawing/2014/main" val="2719072184"/>
                  </a:ext>
                </a:extLst>
              </a:tr>
              <a:tr h="454492">
                <a:tc>
                  <a:txBody>
                    <a:bodyPr/>
                    <a:lstStyle/>
                    <a:p>
                      <a:r>
                        <a:rPr lang="zh-TW" altLang="en-US" sz="1800" b="0" i="0" kern="1200" dirty="0">
                          <a:solidFill>
                            <a:schemeClr val="dk1"/>
                          </a:solidFill>
                          <a:effectLst/>
                          <a:latin typeface="Adobe Fan Heiti Std B" panose="020B0700000000000000" pitchFamily="34" charset="-128"/>
                          <a:ea typeface="Adobe Fan Heiti Std B" panose="020B0700000000000000" pitchFamily="34" charset="-128"/>
                          <a:cs typeface="+mn-cs"/>
                        </a:rPr>
                        <a:t>相關軟體</a:t>
                      </a:r>
                      <a:endParaRPr lang="en-US" dirty="0">
                        <a:latin typeface="Adobe Fan Heiti Std B" panose="020B0700000000000000" pitchFamily="34" charset="-128"/>
                        <a:ea typeface="Adobe Fan Heiti Std B" panose="020B0700000000000000" pitchFamily="34" charset="-128"/>
                      </a:endParaRPr>
                    </a:p>
                  </a:txBody>
                  <a:tcPr/>
                </a:tc>
                <a:tc>
                  <a:txBody>
                    <a:bodyPr/>
                    <a:lstStyle/>
                    <a:p>
                      <a:r>
                        <a:rPr lang="en-US" sz="1800" b="0" i="0" kern="1200" dirty="0" err="1">
                          <a:solidFill>
                            <a:schemeClr val="dk1"/>
                          </a:solidFill>
                          <a:effectLst/>
                          <a:latin typeface="+mn-lt"/>
                          <a:ea typeface="+mn-ea"/>
                          <a:cs typeface="+mn-cs"/>
                        </a:rPr>
                        <a:t>Photoshop、Corel</a:t>
                      </a:r>
                      <a:r>
                        <a:rPr lang="en-US" sz="1800" b="0" i="0" kern="1200" dirty="0">
                          <a:solidFill>
                            <a:schemeClr val="dk1"/>
                          </a:solidFill>
                          <a:effectLst/>
                          <a:latin typeface="+mn-lt"/>
                          <a:ea typeface="+mn-ea"/>
                          <a:cs typeface="+mn-cs"/>
                        </a:rPr>
                        <a:t> </a:t>
                      </a:r>
                      <a:r>
                        <a:rPr lang="en-US" sz="1800" b="0" i="0" kern="1200" dirty="0" err="1">
                          <a:solidFill>
                            <a:schemeClr val="dk1"/>
                          </a:solidFill>
                          <a:effectLst/>
                          <a:latin typeface="+mn-lt"/>
                          <a:ea typeface="+mn-ea"/>
                          <a:cs typeface="+mn-cs"/>
                        </a:rPr>
                        <a:t>Photo-Paint、PhotoImpact、Painter</a:t>
                      </a:r>
                      <a:r>
                        <a:rPr lang="en-US" sz="1800" b="0" i="0" kern="1200" dirty="0">
                          <a:solidFill>
                            <a:schemeClr val="dk1"/>
                          </a:solidFill>
                          <a:effectLst/>
                          <a:latin typeface="+mn-lt"/>
                          <a:ea typeface="+mn-ea"/>
                          <a:cs typeface="+mn-cs"/>
                        </a:rPr>
                        <a:t>、</a:t>
                      </a:r>
                      <a:r>
                        <a:rPr lang="zh-TW" altLang="en-US" sz="1800" b="0" i="0" kern="1200" dirty="0">
                          <a:solidFill>
                            <a:schemeClr val="dk1"/>
                          </a:solidFill>
                          <a:effectLst/>
                          <a:latin typeface="Adobe Fan Heiti Std B" panose="020B0700000000000000" pitchFamily="34" charset="-128"/>
                          <a:ea typeface="Adobe Fan Heiti Std B" panose="020B0700000000000000" pitchFamily="34" charset="-128"/>
                          <a:cs typeface="+mn-cs"/>
                        </a:rPr>
                        <a:t>小畫家</a:t>
                      </a:r>
                      <a:endParaRPr lang="en-US" dirty="0">
                        <a:latin typeface="Adobe Fan Heiti Std B" panose="020B0700000000000000" pitchFamily="34" charset="-128"/>
                        <a:ea typeface="Adobe Fan Heiti Std B" panose="020B0700000000000000" pitchFamily="34" charset="-128"/>
                      </a:endParaRPr>
                    </a:p>
                  </a:txBody>
                  <a:tcPr/>
                </a:tc>
                <a:tc>
                  <a:txBody>
                    <a:bodyPr/>
                    <a:lstStyle/>
                    <a:p>
                      <a:r>
                        <a:rPr lang="en-US" sz="1800" b="0" i="0" kern="1200" dirty="0" err="1">
                          <a:solidFill>
                            <a:schemeClr val="dk1"/>
                          </a:solidFill>
                          <a:effectLst/>
                          <a:latin typeface="+mn-lt"/>
                          <a:ea typeface="+mn-ea"/>
                          <a:cs typeface="+mn-cs"/>
                        </a:rPr>
                        <a:t>Illustrator、CorelDRAW、FreeHand、Flash、InDesign、Inkscape</a:t>
                      </a:r>
                      <a:r>
                        <a:rPr lang="en-US" sz="1800" b="0" i="0" kern="1200" dirty="0">
                          <a:solidFill>
                            <a:schemeClr val="dk1"/>
                          </a:solidFill>
                          <a:effectLst/>
                          <a:latin typeface="+mn-lt"/>
                          <a:ea typeface="+mn-ea"/>
                          <a:cs typeface="+mn-cs"/>
                        </a:rPr>
                        <a:t> (free)</a:t>
                      </a:r>
                      <a:endParaRPr lang="en-US" dirty="0"/>
                    </a:p>
                  </a:txBody>
                  <a:tcPr/>
                </a:tc>
                <a:extLst>
                  <a:ext uri="{0D108BD9-81ED-4DB2-BD59-A6C34878D82A}">
                    <a16:rowId xmlns:a16="http://schemas.microsoft.com/office/drawing/2014/main" val="4114002928"/>
                  </a:ext>
                </a:extLst>
              </a:tr>
            </a:tbl>
          </a:graphicData>
        </a:graphic>
      </p:graphicFrame>
      <p:sp>
        <p:nvSpPr>
          <p:cNvPr id="2" name="TextBox 1">
            <a:extLst>
              <a:ext uri="{FF2B5EF4-FFF2-40B4-BE49-F238E27FC236}">
                <a16:creationId xmlns:a16="http://schemas.microsoft.com/office/drawing/2014/main" id="{F14E95FE-B852-1BA0-FE29-72829353A592}"/>
              </a:ext>
            </a:extLst>
          </p:cNvPr>
          <p:cNvSpPr txBox="1"/>
          <p:nvPr/>
        </p:nvSpPr>
        <p:spPr>
          <a:xfrm>
            <a:off x="775152" y="5880939"/>
            <a:ext cx="5514250" cy="369332"/>
          </a:xfrm>
          <a:prstGeom prst="rect">
            <a:avLst/>
          </a:prstGeom>
          <a:noFill/>
        </p:spPr>
        <p:txBody>
          <a:bodyPr wrap="square" rtlCol="0">
            <a:spAutoFit/>
          </a:bodyPr>
          <a:lstStyle/>
          <a:p>
            <a:r>
              <a:rPr lang="zh-TW" altLang="en-US" dirty="0">
                <a:solidFill>
                  <a:srgbClr val="FF0000"/>
                </a:solidFill>
                <a:latin typeface="Adobe Fan Heiti Std B" panose="020B0700000000000000" pitchFamily="34" charset="-128"/>
                <a:ea typeface="Adobe Fan Heiti Std B" panose="020B0700000000000000" pitchFamily="34" charset="-128"/>
              </a:rPr>
              <a:t>紅色檔名的文件可以包含點陣圖及向量圖。</a:t>
            </a:r>
            <a:endParaRPr lang="en-US" dirty="0">
              <a:solidFill>
                <a:srgbClr val="FF0000"/>
              </a:solidFill>
              <a:latin typeface="Adobe Fan Heiti Std B" panose="020B0700000000000000" pitchFamily="34" charset="-128"/>
              <a:ea typeface="Adobe Fan Heiti Std B" panose="020B0700000000000000" pitchFamily="34" charset="-128"/>
            </a:endParaRPr>
          </a:p>
        </p:txBody>
      </p:sp>
    </p:spTree>
    <p:extLst>
      <p:ext uri="{BB962C8B-B14F-4D97-AF65-F5344CB8AC3E}">
        <p14:creationId xmlns:p14="http://schemas.microsoft.com/office/powerpoint/2010/main" val="28429881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301CD-1702-4E94-964D-C290DD65CD6E}"/>
              </a:ext>
            </a:extLst>
          </p:cNvPr>
          <p:cNvSpPr>
            <a:spLocks noGrp="1"/>
          </p:cNvSpPr>
          <p:nvPr>
            <p:ph type="title"/>
          </p:nvPr>
        </p:nvSpPr>
        <p:spPr/>
        <p:txBody>
          <a:bodyPr/>
          <a:lstStyle/>
          <a:p>
            <a:r>
              <a:rPr lang="en-US" b="0" i="0" dirty="0">
                <a:solidFill>
                  <a:srgbClr val="333333"/>
                </a:solidFill>
                <a:effectLst/>
                <a:latin typeface="Droid Serif"/>
              </a:rPr>
              <a:t>DPI vs PPI</a:t>
            </a:r>
            <a:endParaRPr lang="en-US" dirty="0"/>
          </a:p>
        </p:txBody>
      </p:sp>
      <p:sp>
        <p:nvSpPr>
          <p:cNvPr id="3" name="Content Placeholder 2">
            <a:extLst>
              <a:ext uri="{FF2B5EF4-FFF2-40B4-BE49-F238E27FC236}">
                <a16:creationId xmlns:a16="http://schemas.microsoft.com/office/drawing/2014/main" id="{D9415309-428C-4FD5-8306-C00202127D6E}"/>
              </a:ext>
            </a:extLst>
          </p:cNvPr>
          <p:cNvSpPr>
            <a:spLocks noGrp="1"/>
          </p:cNvSpPr>
          <p:nvPr>
            <p:ph idx="1"/>
          </p:nvPr>
        </p:nvSpPr>
        <p:spPr/>
        <p:txBody>
          <a:bodyPr>
            <a:normAutofit/>
          </a:bodyPr>
          <a:lstStyle/>
          <a:p>
            <a:pPr algn="l"/>
            <a:r>
              <a:rPr lang="en-US" sz="1800" b="1" i="0" dirty="0">
                <a:solidFill>
                  <a:schemeClr val="accent2"/>
                </a:solidFill>
                <a:effectLst/>
                <a:latin typeface="Ubuntu"/>
              </a:rPr>
              <a:t>DPI - Dots per Inch</a:t>
            </a:r>
            <a:br>
              <a:rPr lang="en-US" sz="1800" b="1" i="0" dirty="0">
                <a:solidFill>
                  <a:srgbClr val="666666"/>
                </a:solidFill>
                <a:effectLst/>
                <a:latin typeface="Ubuntu"/>
              </a:rPr>
            </a:br>
            <a:r>
              <a:rPr lang="en-US" sz="1800" b="0" i="0" dirty="0">
                <a:solidFill>
                  <a:srgbClr val="666666"/>
                </a:solidFill>
                <a:effectLst/>
                <a:latin typeface="Ubuntu"/>
              </a:rPr>
              <a:t>This is the amount of ink dots the printer will put on each pixel of your image. The DPI is set by the actual printer device and it is not something in the image for the graphic designer to manipulate.  E.g. 300dpi </a:t>
            </a:r>
          </a:p>
          <a:p>
            <a:pPr algn="l"/>
            <a:r>
              <a:rPr lang="en-US" sz="1800" b="1" i="0" dirty="0">
                <a:solidFill>
                  <a:schemeClr val="accent2"/>
                </a:solidFill>
                <a:effectLst/>
                <a:latin typeface="Ubuntu"/>
              </a:rPr>
              <a:t>PPI - Pixels per Inch</a:t>
            </a:r>
            <a:br>
              <a:rPr lang="en-US" sz="1800" b="1" i="0" dirty="0">
                <a:solidFill>
                  <a:srgbClr val="666666"/>
                </a:solidFill>
                <a:effectLst/>
                <a:latin typeface="Ubuntu"/>
              </a:rPr>
            </a:br>
            <a:r>
              <a:rPr lang="en-US" sz="1800" b="0" i="0" dirty="0">
                <a:solidFill>
                  <a:srgbClr val="666666"/>
                </a:solidFill>
                <a:effectLst/>
                <a:latin typeface="Ubuntu"/>
              </a:rPr>
              <a:t>Digital raster images are measured in pixels, or picture elements. How many pixels per inch is determined by the device you create the digital image with: camera, scanner, or graphics software and can be modified with a photo/paint editing software. </a:t>
            </a:r>
            <a:r>
              <a:rPr lang="en-US" sz="1800" dirty="0">
                <a:solidFill>
                  <a:srgbClr val="666666"/>
                </a:solidFill>
                <a:latin typeface="Ubuntu"/>
              </a:rPr>
              <a:t>E.g.: 72dpi, 96dpi </a:t>
            </a:r>
            <a:endParaRPr lang="en-US" sz="1800" b="0" i="0" dirty="0">
              <a:solidFill>
                <a:srgbClr val="666666"/>
              </a:solidFill>
              <a:effectLst/>
              <a:latin typeface="Ubuntu"/>
            </a:endParaRPr>
          </a:p>
          <a:p>
            <a:pPr algn="l"/>
            <a:r>
              <a:rPr lang="en-US" sz="1800" b="0" i="0" dirty="0">
                <a:solidFill>
                  <a:srgbClr val="666666"/>
                </a:solidFill>
                <a:effectLst/>
                <a:latin typeface="Ubuntu"/>
              </a:rPr>
              <a:t>All the images on this website have been rasterized for web display.</a:t>
            </a:r>
          </a:p>
          <a:p>
            <a:pPr marL="0" indent="0">
              <a:buNone/>
            </a:pPr>
            <a:endParaRPr lang="en-US" sz="1800" dirty="0"/>
          </a:p>
        </p:txBody>
      </p:sp>
    </p:spTree>
    <p:extLst>
      <p:ext uri="{BB962C8B-B14F-4D97-AF65-F5344CB8AC3E}">
        <p14:creationId xmlns:p14="http://schemas.microsoft.com/office/powerpoint/2010/main" val="2495884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3A60E-A85D-421C-ADDE-657505528E94}"/>
              </a:ext>
            </a:extLst>
          </p:cNvPr>
          <p:cNvSpPr>
            <a:spLocks noGrp="1"/>
          </p:cNvSpPr>
          <p:nvPr>
            <p:ph type="title"/>
          </p:nvPr>
        </p:nvSpPr>
        <p:spPr/>
        <p:txBody>
          <a:bodyPr/>
          <a:lstStyle/>
          <a:p>
            <a:pPr algn="ctr"/>
            <a:r>
              <a:rPr lang="en-US" dirty="0"/>
              <a:t>Color Mixing – </a:t>
            </a:r>
            <a:r>
              <a:rPr lang="en-US" sz="2800" dirty="0"/>
              <a:t>Additive and Subtractive color </a:t>
            </a:r>
          </a:p>
        </p:txBody>
      </p:sp>
      <p:pic>
        <p:nvPicPr>
          <p:cNvPr id="16386" name="Picture 2" descr="Illustration of additive and subtractive color mixing models">
            <a:extLst>
              <a:ext uri="{FF2B5EF4-FFF2-40B4-BE49-F238E27FC236}">
                <a16:creationId xmlns:a16="http://schemas.microsoft.com/office/drawing/2014/main" id="{989180B6-EFAA-40C9-B595-846D29EA61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6834" y="2066191"/>
            <a:ext cx="6598331" cy="3711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4806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7583E71-2685-430F-8EE1-AF423B604F68}"/>
              </a:ext>
            </a:extLst>
          </p:cNvPr>
          <p:cNvPicPr>
            <a:picLocks noChangeAspect="1"/>
          </p:cNvPicPr>
          <p:nvPr/>
        </p:nvPicPr>
        <p:blipFill>
          <a:blip r:embed="rId2"/>
          <a:stretch>
            <a:fillRect/>
          </a:stretch>
        </p:blipFill>
        <p:spPr>
          <a:xfrm>
            <a:off x="391532" y="1378880"/>
            <a:ext cx="7394263" cy="4932225"/>
          </a:xfrm>
          <a:prstGeom prst="rect">
            <a:avLst/>
          </a:prstGeom>
        </p:spPr>
      </p:pic>
      <p:pic>
        <p:nvPicPr>
          <p:cNvPr id="5" name="Picture 4">
            <a:extLst>
              <a:ext uri="{FF2B5EF4-FFF2-40B4-BE49-F238E27FC236}">
                <a16:creationId xmlns:a16="http://schemas.microsoft.com/office/drawing/2014/main" id="{3D417829-1C19-4612-AFC9-F7827D53C8B8}"/>
              </a:ext>
            </a:extLst>
          </p:cNvPr>
          <p:cNvPicPr>
            <a:picLocks noChangeAspect="1"/>
          </p:cNvPicPr>
          <p:nvPr/>
        </p:nvPicPr>
        <p:blipFill>
          <a:blip r:embed="rId3"/>
          <a:stretch>
            <a:fillRect/>
          </a:stretch>
        </p:blipFill>
        <p:spPr>
          <a:xfrm>
            <a:off x="7785796" y="4086238"/>
            <a:ext cx="4025201" cy="2224867"/>
          </a:xfrm>
          <a:prstGeom prst="rect">
            <a:avLst/>
          </a:prstGeom>
        </p:spPr>
      </p:pic>
      <p:pic>
        <p:nvPicPr>
          <p:cNvPr id="6" name="Picture 6" descr="additive-subtractive-section-hero">
            <a:extLst>
              <a:ext uri="{FF2B5EF4-FFF2-40B4-BE49-F238E27FC236}">
                <a16:creationId xmlns:a16="http://schemas.microsoft.com/office/drawing/2014/main" id="{90EED8F8-D302-4EF2-B5C1-675341B4F4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5797" y="2512224"/>
            <a:ext cx="4031853" cy="17279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79336942-2111-4FF0-BFBB-C7FE91350E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5796" y="494482"/>
            <a:ext cx="4035484" cy="2017742"/>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3C3CB3C9-5788-4DD6-9703-0F3710C8CFA3}"/>
              </a:ext>
            </a:extLst>
          </p:cNvPr>
          <p:cNvSpPr>
            <a:spLocks noGrp="1"/>
          </p:cNvSpPr>
          <p:nvPr>
            <p:ph type="title"/>
          </p:nvPr>
        </p:nvSpPr>
        <p:spPr>
          <a:xfrm>
            <a:off x="1584569" y="250881"/>
            <a:ext cx="4643555" cy="1371600"/>
          </a:xfrm>
        </p:spPr>
        <p:txBody>
          <a:bodyPr/>
          <a:lstStyle/>
          <a:p>
            <a:pPr algn="ctr"/>
            <a:r>
              <a:rPr lang="en-US" dirty="0"/>
              <a:t>Color Mixing </a:t>
            </a:r>
            <a:r>
              <a:rPr lang="en-US" sz="2800" dirty="0"/>
              <a:t> </a:t>
            </a:r>
          </a:p>
        </p:txBody>
      </p:sp>
    </p:spTree>
    <p:extLst>
      <p:ext uri="{BB962C8B-B14F-4D97-AF65-F5344CB8AC3E}">
        <p14:creationId xmlns:p14="http://schemas.microsoft.com/office/powerpoint/2010/main" val="246228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4670-9CCD-44F4-8872-FAAB0FDD1AEF}"/>
              </a:ext>
            </a:extLst>
          </p:cNvPr>
          <p:cNvSpPr>
            <a:spLocks noGrp="1"/>
          </p:cNvSpPr>
          <p:nvPr>
            <p:ph type="title"/>
          </p:nvPr>
        </p:nvSpPr>
        <p:spPr>
          <a:xfrm>
            <a:off x="1023631" y="383580"/>
            <a:ext cx="10058400" cy="1371600"/>
          </a:xfrm>
        </p:spPr>
        <p:txBody>
          <a:bodyPr>
            <a:normAutofit/>
          </a:bodyPr>
          <a:lstStyle/>
          <a:p>
            <a:pPr algn="ctr"/>
            <a:r>
              <a:rPr lang="zh-TW" altLang="en-US" b="0" i="0" dirty="0">
                <a:solidFill>
                  <a:srgbClr val="000000"/>
                </a:solidFill>
                <a:effectLst/>
                <a:latin typeface="Adobe Heiti Std R" panose="020B0400000000000000" pitchFamily="34" charset="-128"/>
                <a:ea typeface="Adobe Heiti Std R" panose="020B0400000000000000" pitchFamily="34" charset="-128"/>
              </a:rPr>
              <a:t>印刷術語</a:t>
            </a:r>
            <a:r>
              <a:rPr lang="en-US" altLang="zh-TW" b="0" i="0" dirty="0">
                <a:solidFill>
                  <a:srgbClr val="000000"/>
                </a:solidFill>
                <a:effectLst/>
                <a:latin typeface="Adobe Heiti Std R" panose="020B0400000000000000" pitchFamily="34" charset="-128"/>
                <a:ea typeface="Adobe Heiti Std R" panose="020B0400000000000000" pitchFamily="34" charset="-128"/>
              </a:rPr>
              <a:t>(</a:t>
            </a:r>
            <a:r>
              <a:rPr lang="en-US" b="0" i="0" dirty="0">
                <a:solidFill>
                  <a:srgbClr val="000000"/>
                </a:solidFill>
                <a:effectLst/>
                <a:latin typeface="Adobe Heiti Std R" panose="020B0400000000000000" pitchFamily="34" charset="-128"/>
                <a:ea typeface="Adobe Heiti Std R" panose="020B0400000000000000" pitchFamily="34" charset="-128"/>
              </a:rPr>
              <a:t>Printing Terminology)</a:t>
            </a:r>
            <a:endParaRPr lang="en-US" dirty="0">
              <a:latin typeface="Adobe Heiti Std R" panose="020B0400000000000000" pitchFamily="34" charset="-128"/>
              <a:ea typeface="Adobe Heiti Std R" panose="020B0400000000000000" pitchFamily="34" charset="-128"/>
            </a:endParaRPr>
          </a:p>
        </p:txBody>
      </p:sp>
      <p:pic>
        <p:nvPicPr>
          <p:cNvPr id="17414" name="Picture 6" descr="The Difference Between Digital Printing and Offset Printing">
            <a:extLst>
              <a:ext uri="{FF2B5EF4-FFF2-40B4-BE49-F238E27FC236}">
                <a16:creationId xmlns:a16="http://schemas.microsoft.com/office/drawing/2014/main" id="{10A1BEC2-3D17-49CB-9F6E-BB0B5A5EDD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2332" y="1587804"/>
            <a:ext cx="7213737" cy="4791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2423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479E5-5CA1-4A7B-B214-77AC0F21334C}"/>
              </a:ext>
            </a:extLst>
          </p:cNvPr>
          <p:cNvSpPr>
            <a:spLocks noGrp="1"/>
          </p:cNvSpPr>
          <p:nvPr>
            <p:ph type="title"/>
          </p:nvPr>
        </p:nvSpPr>
        <p:spPr/>
        <p:txBody>
          <a:bodyPr/>
          <a:lstStyle/>
          <a:p>
            <a:r>
              <a:rPr lang="zh-TW" altLang="en-US" dirty="0">
                <a:latin typeface="Adobe Fan Heiti Std B" panose="020B0700000000000000" pitchFamily="34" charset="-128"/>
                <a:ea typeface="Adobe Fan Heiti Std B" panose="020B0700000000000000" pitchFamily="34" charset="-128"/>
              </a:rPr>
              <a:t>出血</a:t>
            </a:r>
            <a:r>
              <a:rPr lang="en-US" altLang="zh-TW" dirty="0">
                <a:latin typeface="Adobe Fan Heiti Std B" panose="020B0700000000000000" pitchFamily="34" charset="-128"/>
                <a:ea typeface="Adobe Fan Heiti Std B" panose="020B0700000000000000" pitchFamily="34" charset="-128"/>
              </a:rPr>
              <a:t>(bleed)</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85D7EF19-0282-4F9A-B2DA-5C5A6DA2560B}"/>
              </a:ext>
            </a:extLst>
          </p:cNvPr>
          <p:cNvSpPr>
            <a:spLocks noGrp="1"/>
          </p:cNvSpPr>
          <p:nvPr>
            <p:ph idx="1"/>
          </p:nvPr>
        </p:nvSpPr>
        <p:spPr/>
        <p:txBody>
          <a:bodyPr/>
          <a:lstStyle/>
          <a:p>
            <a:pPr algn="l"/>
            <a:r>
              <a:rPr lang="zh-TW" altLang="en-US" sz="2400" b="0" i="0" u="none" strike="noStrike" baseline="0" dirty="0">
                <a:solidFill>
                  <a:srgbClr val="231F20"/>
                </a:solidFill>
                <a:latin typeface="Adobe Fan Heiti Std B" panose="020B0700000000000000" pitchFamily="34" charset="-128"/>
                <a:ea typeface="Adobe Fan Heiti Std B" panose="020B0700000000000000" pitchFamily="34" charset="-128"/>
              </a:rPr>
              <a:t>出血線是用來界定圖片或色地的哪些部分需要被裁切掉的線。（出血線以外的部分會在印刷品裝訂前被裁切掉。所以也叫裁切線。）；出血就是出血線以外的圖片或色地，也就是會被裁切掉的部分</a:t>
            </a:r>
            <a:r>
              <a:rPr lang="zh-TW" altLang="en-US" sz="1800" b="0" i="0" u="none" strike="noStrike" baseline="0" dirty="0">
                <a:solidFill>
                  <a:srgbClr val="231F20"/>
                </a:solidFill>
                <a:latin typeface="DFSHei-Md-SC-BF"/>
              </a:rPr>
              <a:t>。</a:t>
            </a:r>
            <a:endParaRPr lang="en-US" altLang="zh-TW" sz="1800" b="0" i="0" u="none" strike="noStrike" baseline="0" dirty="0">
              <a:solidFill>
                <a:srgbClr val="231F20"/>
              </a:solidFill>
              <a:latin typeface="DFSHei-Md-SC-BF"/>
            </a:endParaRPr>
          </a:p>
          <a:p>
            <a:pPr algn="l"/>
            <a:r>
              <a:rPr lang="zh-TW" altLang="en-US" sz="2400" b="0" i="0" dirty="0">
                <a:solidFill>
                  <a:srgbClr val="222222"/>
                </a:solidFill>
                <a:effectLst/>
                <a:latin typeface="Adobe Fan Heiti Std B" panose="020B0700000000000000" pitchFamily="34" charset="-128"/>
                <a:ea typeface="Adobe Fan Heiti Std B" panose="020B0700000000000000" pitchFamily="34" charset="-128"/>
              </a:rPr>
              <a:t>「出血」之所以重要，是因為印刷時，紙張遠比</a:t>
            </a:r>
            <a:r>
              <a:rPr lang="en-US" altLang="zh-TW" sz="2400" b="0" i="0" dirty="0">
                <a:solidFill>
                  <a:srgbClr val="222222"/>
                </a:solidFill>
                <a:effectLst/>
                <a:latin typeface="Adobe Fan Heiti Std B" panose="020B0700000000000000" pitchFamily="34" charset="-128"/>
                <a:ea typeface="Adobe Fan Heiti Std B" panose="020B0700000000000000" pitchFamily="34" charset="-128"/>
              </a:rPr>
              <a:t>A3</a:t>
            </a:r>
            <a:r>
              <a:rPr lang="zh-TW" altLang="en-US" sz="2400" b="0" i="0" dirty="0">
                <a:solidFill>
                  <a:srgbClr val="222222"/>
                </a:solidFill>
                <a:effectLst/>
                <a:latin typeface="Adobe Fan Heiti Std B" panose="020B0700000000000000" pitchFamily="34" charset="-128"/>
                <a:ea typeface="Adobe Fan Heiti Std B" panose="020B0700000000000000" pitchFamily="34" charset="-128"/>
              </a:rPr>
              <a:t>或</a:t>
            </a:r>
            <a:r>
              <a:rPr lang="en-US" altLang="zh-TW" sz="2400" b="0" i="0" dirty="0">
                <a:solidFill>
                  <a:srgbClr val="222222"/>
                </a:solidFill>
                <a:effectLst/>
                <a:latin typeface="Adobe Fan Heiti Std B" panose="020B0700000000000000" pitchFamily="34" charset="-128"/>
                <a:ea typeface="Adobe Fan Heiti Std B" panose="020B0700000000000000" pitchFamily="34" charset="-128"/>
              </a:rPr>
              <a:t>A4</a:t>
            </a:r>
            <a:r>
              <a:rPr lang="zh-TW" altLang="en-US" sz="2400" b="0" i="0" dirty="0">
                <a:solidFill>
                  <a:srgbClr val="222222"/>
                </a:solidFill>
                <a:effectLst/>
                <a:latin typeface="Adobe Fan Heiti Std B" panose="020B0700000000000000" pitchFamily="34" charset="-128"/>
                <a:ea typeface="Adobe Fan Heiti Std B" panose="020B0700000000000000" pitchFamily="34" charset="-128"/>
              </a:rPr>
              <a:t>等尺寸大得多，然後透過印刷機在其上印製多頁圖文，並且裁切成指定尺寸，而裁切線（裁切標記）即是標示裁切的記號。</a:t>
            </a:r>
          </a:p>
          <a:p>
            <a:pPr algn="l"/>
            <a:r>
              <a:rPr lang="zh-TW" altLang="en-US" sz="2400" b="0" i="0" dirty="0">
                <a:solidFill>
                  <a:srgbClr val="222222"/>
                </a:solidFill>
                <a:effectLst/>
                <a:latin typeface="Adobe Fan Heiti Std B" panose="020B0700000000000000" pitchFamily="34" charset="-128"/>
                <a:ea typeface="Adobe Fan Heiti Std B" panose="020B0700000000000000" pitchFamily="34" charset="-128"/>
              </a:rPr>
              <a:t>出血是指裁切尺寸與設計尺寸之間的額外位置，出血多出的位置並不多，但已大大保障了印刷成品的畫面完整度。</a:t>
            </a:r>
          </a:p>
          <a:p>
            <a:pPr algn="l"/>
            <a:endParaRPr lang="en-US" dirty="0"/>
          </a:p>
        </p:txBody>
      </p:sp>
    </p:spTree>
    <p:extLst>
      <p:ext uri="{BB962C8B-B14F-4D97-AF65-F5344CB8AC3E}">
        <p14:creationId xmlns:p14="http://schemas.microsoft.com/office/powerpoint/2010/main" val="1858964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5B14A-D880-46A8-80CD-A58AD20DA3EB}"/>
              </a:ext>
            </a:extLst>
          </p:cNvPr>
          <p:cNvSpPr>
            <a:spLocks noGrp="1"/>
          </p:cNvSpPr>
          <p:nvPr>
            <p:ph type="title"/>
          </p:nvPr>
        </p:nvSpPr>
        <p:spPr/>
        <p:txBody>
          <a:bodyPr/>
          <a:lstStyle/>
          <a:p>
            <a:r>
              <a:rPr lang="zh-TW" altLang="en-US" b="1" i="0" dirty="0">
                <a:solidFill>
                  <a:srgbClr val="111111"/>
                </a:solidFill>
                <a:effectLst/>
                <a:latin typeface="Adobe Fan Heiti Std B" panose="020B0700000000000000" pitchFamily="34" charset="-128"/>
                <a:ea typeface="Adobe Fan Heiti Std B" panose="020B0700000000000000" pitchFamily="34" charset="-128"/>
              </a:rPr>
              <a:t>「出血位」尺寸</a:t>
            </a:r>
            <a:endParaRPr lang="en-US" dirty="0">
              <a:latin typeface="Adobe Fan Heiti Std B" panose="020B0700000000000000" pitchFamily="34" charset="-128"/>
              <a:ea typeface="Adobe Fan Heiti Std B" panose="020B0700000000000000" pitchFamily="34" charset="-128"/>
            </a:endParaRPr>
          </a:p>
        </p:txBody>
      </p:sp>
      <p:pic>
        <p:nvPicPr>
          <p:cNvPr id="4" name="Picture 2" descr="有無血位的設計稿及成品圖">
            <a:extLst>
              <a:ext uri="{FF2B5EF4-FFF2-40B4-BE49-F238E27FC236}">
                <a16:creationId xmlns:a16="http://schemas.microsoft.com/office/drawing/2014/main" id="{3FFA0FDD-CD72-4FDD-B269-9383897BEB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9110" y="2494431"/>
            <a:ext cx="8029693" cy="3910293"/>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D93277E5-615A-4342-8EBF-FDF00B533A17}"/>
              </a:ext>
            </a:extLst>
          </p:cNvPr>
          <p:cNvSpPr>
            <a:spLocks noGrp="1"/>
          </p:cNvSpPr>
          <p:nvPr>
            <p:ph idx="1"/>
          </p:nvPr>
        </p:nvSpPr>
        <p:spPr>
          <a:xfrm>
            <a:off x="984386" y="1624334"/>
            <a:ext cx="10058400" cy="3849624"/>
          </a:xfrm>
        </p:spPr>
        <p:txBody>
          <a:bodyPr/>
          <a:lstStyle/>
          <a:p>
            <a:r>
              <a:rPr lang="zh-TW" altLang="en-US" b="0" i="0" dirty="0">
                <a:solidFill>
                  <a:srgbClr val="222222"/>
                </a:solidFill>
                <a:effectLst/>
                <a:latin typeface="Adobe Fan Heiti Std B" panose="020B0700000000000000" pitchFamily="34" charset="-128"/>
                <a:ea typeface="Adobe Fan Heiti Std B" panose="020B0700000000000000" pitchFamily="34" charset="-128"/>
              </a:rPr>
              <a:t>通常印刷品的標準出血尺寸為</a:t>
            </a:r>
            <a:r>
              <a:rPr lang="en-US" altLang="zh-TW" b="0" i="0" dirty="0">
                <a:solidFill>
                  <a:srgbClr val="222222"/>
                </a:solidFill>
                <a:effectLst/>
                <a:latin typeface="Adobe Fan Heiti Std B" panose="020B0700000000000000" pitchFamily="34" charset="-128"/>
                <a:ea typeface="Adobe Fan Heiti Std B" panose="020B0700000000000000" pitchFamily="34" charset="-128"/>
              </a:rPr>
              <a:t>3mm</a:t>
            </a:r>
            <a:r>
              <a:rPr lang="zh-TW" altLang="en-US" b="0" i="0" dirty="0">
                <a:solidFill>
                  <a:srgbClr val="222222"/>
                </a:solidFill>
                <a:effectLst/>
                <a:latin typeface="Adobe Fan Heiti Std B" panose="020B0700000000000000" pitchFamily="34" charset="-128"/>
                <a:ea typeface="Adobe Fan Heiti Std B" panose="020B0700000000000000" pitchFamily="34" charset="-128"/>
              </a:rPr>
              <a:t>。</a:t>
            </a:r>
            <a:r>
              <a:rPr lang="en-US" altLang="zh-TW" b="0" i="0" dirty="0">
                <a:solidFill>
                  <a:srgbClr val="222222"/>
                </a:solidFill>
                <a:effectLst/>
                <a:latin typeface="Adobe Fan Heiti Std B" panose="020B0700000000000000" pitchFamily="34" charset="-128"/>
                <a:ea typeface="Adobe Fan Heiti Std B" panose="020B0700000000000000" pitchFamily="34" charset="-128"/>
              </a:rPr>
              <a:t>3mm</a:t>
            </a:r>
            <a:r>
              <a:rPr lang="zh-TW" altLang="en-US" b="0" i="0" dirty="0">
                <a:solidFill>
                  <a:srgbClr val="222222"/>
                </a:solidFill>
                <a:effectLst/>
                <a:latin typeface="Adobe Fan Heiti Std B" panose="020B0700000000000000" pitchFamily="34" charset="-128"/>
                <a:ea typeface="Adobe Fan Heiti Std B" panose="020B0700000000000000" pitchFamily="34" charset="-128"/>
              </a:rPr>
              <a:t>的出血就是指實際在成品尺寸上下左右各加</a:t>
            </a:r>
            <a:r>
              <a:rPr lang="en-US" altLang="zh-TW" b="0" i="0" dirty="0">
                <a:solidFill>
                  <a:srgbClr val="222222"/>
                </a:solidFill>
                <a:effectLst/>
                <a:latin typeface="Adobe Fan Heiti Std B" panose="020B0700000000000000" pitchFamily="34" charset="-128"/>
                <a:ea typeface="Adobe Fan Heiti Std B" panose="020B0700000000000000" pitchFamily="34" charset="-128"/>
              </a:rPr>
              <a:t>3mm</a:t>
            </a:r>
            <a:r>
              <a:rPr lang="zh-TW" altLang="en-US" b="0" i="0" dirty="0">
                <a:solidFill>
                  <a:srgbClr val="222222"/>
                </a:solidFill>
                <a:effectLst/>
                <a:latin typeface="Adobe Fan Heiti Std B" panose="020B0700000000000000" pitchFamily="34" charset="-128"/>
                <a:ea typeface="Adobe Fan Heiti Std B" panose="020B0700000000000000" pitchFamily="34" charset="-128"/>
              </a:rPr>
              <a:t>，例如：卡片尺寸為 </a:t>
            </a:r>
            <a:r>
              <a:rPr lang="en-US" altLang="zh-TW" b="0" i="0" dirty="0">
                <a:solidFill>
                  <a:srgbClr val="222222"/>
                </a:solidFill>
                <a:effectLst/>
                <a:latin typeface="Adobe Fan Heiti Std B" panose="020B0700000000000000" pitchFamily="34" charset="-128"/>
                <a:ea typeface="Adobe Fan Heiti Std B" panose="020B0700000000000000" pitchFamily="34" charset="-128"/>
              </a:rPr>
              <a:t>90 x 54mm</a:t>
            </a:r>
            <a:r>
              <a:rPr lang="zh-TW" altLang="en-US" b="0" i="0" dirty="0">
                <a:solidFill>
                  <a:srgbClr val="222222"/>
                </a:solidFill>
                <a:effectLst/>
                <a:latin typeface="Adobe Fan Heiti Std B" panose="020B0700000000000000" pitchFamily="34" charset="-128"/>
                <a:ea typeface="Adobe Fan Heiti Std B" panose="020B0700000000000000" pitchFamily="34" charset="-128"/>
              </a:rPr>
              <a:t>，出血的尺寸為 </a:t>
            </a:r>
            <a:r>
              <a:rPr lang="en-US" altLang="zh-TW" b="0" i="0" dirty="0">
                <a:solidFill>
                  <a:srgbClr val="222222"/>
                </a:solidFill>
                <a:effectLst/>
                <a:latin typeface="Adobe Fan Heiti Std B" panose="020B0700000000000000" pitchFamily="34" charset="-128"/>
                <a:ea typeface="Adobe Fan Heiti Std B" panose="020B0700000000000000" pitchFamily="34" charset="-128"/>
              </a:rPr>
              <a:t>96 x 56mm </a:t>
            </a:r>
            <a:r>
              <a:rPr lang="zh-TW" altLang="en-US" b="0" i="0" dirty="0">
                <a:solidFill>
                  <a:srgbClr val="222222"/>
                </a:solidFill>
                <a:effectLst/>
                <a:latin typeface="Adobe Fan Heiti Std B" panose="020B0700000000000000" pitchFamily="34" charset="-128"/>
                <a:ea typeface="Adobe Fan Heiti Std B" panose="020B0700000000000000" pitchFamily="34" charset="-128"/>
              </a:rPr>
              <a:t>（</a:t>
            </a:r>
            <a:r>
              <a:rPr lang="en-US" altLang="zh-TW" b="0" i="0" dirty="0">
                <a:solidFill>
                  <a:srgbClr val="222222"/>
                </a:solidFill>
                <a:effectLst/>
                <a:latin typeface="Adobe Fan Heiti Std B" panose="020B0700000000000000" pitchFamily="34" charset="-128"/>
                <a:ea typeface="Adobe Fan Heiti Std B" panose="020B0700000000000000" pitchFamily="34" charset="-128"/>
              </a:rPr>
              <a:t>90+3+3</a:t>
            </a:r>
            <a:r>
              <a:rPr lang="zh-TW" altLang="en-US" b="0" i="0" dirty="0">
                <a:solidFill>
                  <a:srgbClr val="222222"/>
                </a:solidFill>
                <a:effectLst/>
                <a:latin typeface="Adobe Fan Heiti Std B" panose="020B0700000000000000" pitchFamily="34" charset="-128"/>
                <a:ea typeface="Adobe Fan Heiti Std B" panose="020B0700000000000000" pitchFamily="34" charset="-128"/>
              </a:rPr>
              <a:t>，</a:t>
            </a:r>
            <a:r>
              <a:rPr lang="en-US" altLang="zh-TW" b="0" i="0" dirty="0">
                <a:solidFill>
                  <a:srgbClr val="222222"/>
                </a:solidFill>
                <a:effectLst/>
                <a:latin typeface="Adobe Fan Heiti Std B" panose="020B0700000000000000" pitchFamily="34" charset="-128"/>
                <a:ea typeface="Adobe Fan Heiti Std B" panose="020B0700000000000000" pitchFamily="34" charset="-128"/>
              </a:rPr>
              <a:t>54+3+3</a:t>
            </a:r>
            <a:r>
              <a:rPr lang="zh-TW" altLang="en-US" b="0" i="0" dirty="0">
                <a:solidFill>
                  <a:srgbClr val="222222"/>
                </a:solidFill>
                <a:effectLst/>
                <a:latin typeface="Adobe Fan Heiti Std B" panose="020B0700000000000000" pitchFamily="34" charset="-128"/>
                <a:ea typeface="Adobe Fan Heiti Std B" panose="020B0700000000000000" pitchFamily="34" charset="-128"/>
              </a:rPr>
              <a:t>）。對於雜誌或廣告等會將相片填滿整個版面，你並可將底色及底圖擴大至出血尺寸。如此一來，即使裁切時紙張未有對齊，也不會留有白邊。</a:t>
            </a:r>
            <a:endParaRPr lang="en-US" dirty="0">
              <a:latin typeface="Adobe Fan Heiti Std B" panose="020B0700000000000000" pitchFamily="34" charset="-128"/>
              <a:ea typeface="Adobe Fan Heiti Std B" panose="020B0700000000000000" pitchFamily="34" charset="-128"/>
            </a:endParaRPr>
          </a:p>
        </p:txBody>
      </p:sp>
    </p:spTree>
    <p:extLst>
      <p:ext uri="{BB962C8B-B14F-4D97-AF65-F5344CB8AC3E}">
        <p14:creationId xmlns:p14="http://schemas.microsoft.com/office/powerpoint/2010/main" val="3275378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680A6-4035-450C-9321-F2F1ECFB39E1}"/>
              </a:ext>
            </a:extLst>
          </p:cNvPr>
          <p:cNvSpPr>
            <a:spLocks noGrp="1"/>
          </p:cNvSpPr>
          <p:nvPr>
            <p:ph type="title"/>
          </p:nvPr>
        </p:nvSpPr>
        <p:spPr/>
        <p:txBody>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裁切線（</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crop marks）</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B523DE18-C69C-43EB-835C-E00061BE204A}"/>
              </a:ext>
            </a:extLst>
          </p:cNvPr>
          <p:cNvSpPr>
            <a:spLocks noGrp="1"/>
          </p:cNvSpPr>
          <p:nvPr>
            <p:ph idx="1"/>
          </p:nvPr>
        </p:nvSpPr>
        <p:spPr>
          <a:xfrm>
            <a:off x="1066800" y="2103120"/>
            <a:ext cx="4674689" cy="3849624"/>
          </a:xfrm>
        </p:spPr>
        <p:txBody>
          <a:bodyPr>
            <a:normAutofit/>
          </a:bodyPr>
          <a:lstStyle/>
          <a:p>
            <a:r>
              <a:rPr lang="zh-TW" altLang="en-US" sz="1800" b="0" i="0" dirty="0">
                <a:solidFill>
                  <a:srgbClr val="222222"/>
                </a:solidFill>
                <a:effectLst/>
                <a:latin typeface="Adobe Fan Heiti Std B" panose="020B0700000000000000" pitchFamily="34" charset="-128"/>
                <a:ea typeface="Adobe Fan Heiti Std B" panose="020B0700000000000000" pitchFamily="34" charset="-128"/>
              </a:rPr>
              <a:t>在做好成品尺寸（包裝是展開的刀版圖）後，馬上製作角線。</a:t>
            </a:r>
            <a:endParaRPr lang="en-US" altLang="zh-TW" sz="1800" b="0" i="0" dirty="0">
              <a:solidFill>
                <a:srgbClr val="222222"/>
              </a:solidFill>
              <a:effectLst/>
              <a:latin typeface="Adobe Fan Heiti Std B" panose="020B0700000000000000" pitchFamily="34" charset="-128"/>
              <a:ea typeface="Adobe Fan Heiti Std B" panose="020B0700000000000000" pitchFamily="34" charset="-128"/>
            </a:endParaRPr>
          </a:p>
          <a:p>
            <a:r>
              <a:rPr lang="zh-TW" altLang="en-US" sz="1800" b="0" i="0" u="none" strike="noStrike" baseline="0" dirty="0">
                <a:solidFill>
                  <a:srgbClr val="231F20"/>
                </a:solidFill>
                <a:latin typeface="Adobe Fan Heiti Std B" panose="020B0700000000000000" pitchFamily="34" charset="-128"/>
                <a:ea typeface="Adobe Fan Heiti Std B" panose="020B0700000000000000" pitchFamily="34" charset="-128"/>
              </a:rPr>
              <a:t>印在紙張周邊用於指示裁切部位的線條。</a:t>
            </a:r>
            <a:endParaRPr lang="en-US" sz="1800" dirty="0">
              <a:latin typeface="Adobe Fan Heiti Std B" panose="020B0700000000000000" pitchFamily="34" charset="-128"/>
              <a:ea typeface="Adobe Fan Heiti Std B" panose="020B0700000000000000" pitchFamily="34" charset="-128"/>
            </a:endParaRPr>
          </a:p>
        </p:txBody>
      </p:sp>
      <p:pic>
        <p:nvPicPr>
          <p:cNvPr id="2050" name="Picture 2">
            <a:extLst>
              <a:ext uri="{FF2B5EF4-FFF2-40B4-BE49-F238E27FC236}">
                <a16:creationId xmlns:a16="http://schemas.microsoft.com/office/drawing/2014/main" id="{5E49328B-7ED8-472E-97DA-D7EF2FE677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5782" y="642594"/>
            <a:ext cx="5395193" cy="539519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rop Marks Clip Art at Clker.com - vector clip art online, royalty free &amp;  public domain">
            <a:extLst>
              <a:ext uri="{FF2B5EF4-FFF2-40B4-BE49-F238E27FC236}">
                <a16:creationId xmlns:a16="http://schemas.microsoft.com/office/drawing/2014/main" id="{B0CC1A7F-80F1-406E-9839-B2602BFD0A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194" y="3919620"/>
            <a:ext cx="1958326" cy="203312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Solved: Help?! Print Marks are showing up in the bleed are... - Adobe  Support Community - 9058279">
            <a:extLst>
              <a:ext uri="{FF2B5EF4-FFF2-40B4-BE49-F238E27FC236}">
                <a16:creationId xmlns:a16="http://schemas.microsoft.com/office/drawing/2014/main" id="{15B470B4-0BDF-4F28-93F3-C4ADF80D3F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1154" y="3658691"/>
            <a:ext cx="3800802" cy="2384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8391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B801A-32C3-4729-9D6B-B320E609F03B}"/>
              </a:ext>
            </a:extLst>
          </p:cNvPr>
          <p:cNvSpPr>
            <a:spLocks noGrp="1"/>
          </p:cNvSpPr>
          <p:nvPr>
            <p:ph type="title"/>
          </p:nvPr>
        </p:nvSpPr>
        <p:spPr/>
        <p:txBody>
          <a:bodyPr>
            <a:normAutofit/>
          </a:bodyPr>
          <a:lstStyle/>
          <a:p>
            <a:r>
              <a:rPr lang="zh-TW" altLang="en-US" b="0" i="0" u="none" strike="noStrike" baseline="0" dirty="0">
                <a:solidFill>
                  <a:srgbClr val="231F20"/>
                </a:solidFill>
                <a:latin typeface="Adobe Fan Heiti Std B" panose="020B0700000000000000" pitchFamily="34" charset="-128"/>
                <a:ea typeface="Adobe Fan Heiti Std B" panose="020B0700000000000000" pitchFamily="34" charset="-128"/>
              </a:rPr>
              <a:t>色域（</a:t>
            </a:r>
            <a:r>
              <a:rPr lang="en-US" b="0" i="0" u="none" strike="noStrike" baseline="0" dirty="0">
                <a:solidFill>
                  <a:srgbClr val="231F20"/>
                </a:solidFill>
                <a:latin typeface="Adobe Fan Heiti Std B" panose="020B0700000000000000" pitchFamily="34" charset="-128"/>
                <a:ea typeface="Adobe Fan Heiti Std B" panose="020B0700000000000000" pitchFamily="34" charset="-128"/>
              </a:rPr>
              <a:t>color gamut）：</a:t>
            </a:r>
            <a:endParaRPr lang="en-US" dirty="0">
              <a:latin typeface="Adobe Fan Heiti Std B" panose="020B0700000000000000" pitchFamily="34" charset="-128"/>
              <a:ea typeface="Adobe Fan Heiti Std B" panose="020B0700000000000000" pitchFamily="34" charset="-128"/>
            </a:endParaRPr>
          </a:p>
        </p:txBody>
      </p:sp>
      <p:sp>
        <p:nvSpPr>
          <p:cNvPr id="3" name="Content Placeholder 2">
            <a:extLst>
              <a:ext uri="{FF2B5EF4-FFF2-40B4-BE49-F238E27FC236}">
                <a16:creationId xmlns:a16="http://schemas.microsoft.com/office/drawing/2014/main" id="{B316089E-11FE-47C8-986D-254050F174C1}"/>
              </a:ext>
            </a:extLst>
          </p:cNvPr>
          <p:cNvSpPr>
            <a:spLocks noGrp="1"/>
          </p:cNvSpPr>
          <p:nvPr>
            <p:ph idx="1"/>
          </p:nvPr>
        </p:nvSpPr>
        <p:spPr/>
        <p:txBody>
          <a:bodyPr>
            <a:normAutofit/>
          </a:bodyPr>
          <a:lstStyle/>
          <a:p>
            <a:r>
              <a:rPr lang="zh-TW" altLang="en-US" sz="2400" b="0" i="0" u="none" strike="noStrike" baseline="0" dirty="0">
                <a:solidFill>
                  <a:srgbClr val="231F20"/>
                </a:solidFill>
                <a:latin typeface="Adobe Fan Heiti Std B" panose="020B0700000000000000" pitchFamily="34" charset="-128"/>
                <a:ea typeface="Adobe Fan Heiti Std B" panose="020B0700000000000000" pitchFamily="34" charset="-128"/>
              </a:rPr>
              <a:t>可以被彩色印表機處理的全部顏色。</a:t>
            </a:r>
            <a:endParaRPr lang="en-US" sz="2400" dirty="0">
              <a:latin typeface="Adobe Fan Heiti Std B" panose="020B0700000000000000" pitchFamily="34" charset="-128"/>
              <a:ea typeface="Adobe Fan Heiti Std B" panose="020B0700000000000000" pitchFamily="34" charset="-128"/>
            </a:endParaRPr>
          </a:p>
        </p:txBody>
      </p:sp>
      <p:pic>
        <p:nvPicPr>
          <p:cNvPr id="1026" name="Picture 2" descr="3D color gamuts of monitor and printer formed by polygon meshes. | Download  Scientific Diagram">
            <a:extLst>
              <a:ext uri="{FF2B5EF4-FFF2-40B4-BE49-F238E27FC236}">
                <a16:creationId xmlns:a16="http://schemas.microsoft.com/office/drawing/2014/main" id="{B365EFB8-5803-4351-BE27-4157F8F509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219" y="3010657"/>
            <a:ext cx="5855117" cy="338219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IZO: Understanding the Colour Gamut">
            <a:extLst>
              <a:ext uri="{FF2B5EF4-FFF2-40B4-BE49-F238E27FC236}">
                <a16:creationId xmlns:a16="http://schemas.microsoft.com/office/drawing/2014/main" id="{90991295-F8E9-4437-8843-4A06293764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1514" y="3010657"/>
            <a:ext cx="4190160" cy="338219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olour Management - TR Trades">
            <a:extLst>
              <a:ext uri="{FF2B5EF4-FFF2-40B4-BE49-F238E27FC236}">
                <a16:creationId xmlns:a16="http://schemas.microsoft.com/office/drawing/2014/main" id="{A181888F-E14F-4B09-8DA7-0318944279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56037" y="674582"/>
            <a:ext cx="2107863" cy="210786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GB to CMYK and Pantone Conversion Help Guide | PrintElf. Gamut of print  and human eye. #CMYK #RGB | Cmyk, Pantone, Pantone color">
            <a:extLst>
              <a:ext uri="{FF2B5EF4-FFF2-40B4-BE49-F238E27FC236}">
                <a16:creationId xmlns:a16="http://schemas.microsoft.com/office/drawing/2014/main" id="{C136CFED-1AD6-4A59-81EF-65AB73E3FD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0336" y="674583"/>
            <a:ext cx="2584980" cy="2107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254885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FIVE">
      <a:dk1>
        <a:sysClr val="windowText" lastClr="000000"/>
      </a:dk1>
      <a:lt1>
        <a:sysClr val="window" lastClr="FFFFFF"/>
      </a:lt1>
      <a:dk2>
        <a:srgbClr val="505046"/>
      </a:dk2>
      <a:lt2>
        <a:srgbClr val="F5F6F4"/>
      </a:lt2>
      <a:accent1>
        <a:srgbClr val="57903F"/>
      </a:accent1>
      <a:accent2>
        <a:srgbClr val="F03F2B"/>
      </a:accent2>
      <a:accent3>
        <a:srgbClr val="3488A0"/>
      </a:accent3>
      <a:accent4>
        <a:srgbClr val="F8D22F"/>
      </a:accent4>
      <a:accent5>
        <a:srgbClr val="5CC6D6"/>
      </a:accent5>
      <a:accent6>
        <a:srgbClr val="B8D233"/>
      </a:accent6>
      <a:hlink>
        <a:srgbClr val="00B0F0"/>
      </a:hlink>
      <a:folHlink>
        <a:srgbClr val="B2B2B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Original 5_01_Win32" id="{77344C68-A3F1-476B-8680-97D7F429B46B}" vid="{89780073-58E8-4DFF-BF29-BA99F805284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DB58277-F8DF-46FF-84EC-EF41B835E69F}">
  <ds:schemaRefs>
    <ds:schemaRef ds:uri="http://schemas.microsoft.com/sharepoint/v3/contenttype/forms"/>
  </ds:schemaRefs>
</ds:datastoreItem>
</file>

<file path=customXml/itemProps2.xml><?xml version="1.0" encoding="utf-8"?>
<ds:datastoreItem xmlns:ds="http://schemas.openxmlformats.org/officeDocument/2006/customXml" ds:itemID="{137651BA-F45C-4845-9AB3-E0A65B39F5E1}">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2D276E62-80A3-44DD-9BCC-97ED2B99B5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{A6848575-A6A3-4386-ACC3-6FB482494D7D}tf78438558_win32</Template>
  <TotalTime>4144</TotalTime>
  <Words>2185</Words>
  <Application>Microsoft Office PowerPoint</Application>
  <PresentationFormat>Widescreen</PresentationFormat>
  <Paragraphs>89</Paragraphs>
  <Slides>27</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Adobe Fan Heiti Std B</vt:lpstr>
      <vt:lpstr>Adobe Heiti Std R</vt:lpstr>
      <vt:lpstr>DFSHei-Md-SC-BF</vt:lpstr>
      <vt:lpstr>Droid Serif</vt:lpstr>
      <vt:lpstr>Noe Display</vt:lpstr>
      <vt:lpstr>Arial</vt:lpstr>
      <vt:lpstr>Century Gothic</vt:lpstr>
      <vt:lpstr>Garamond</vt:lpstr>
      <vt:lpstr>Ubuntu</vt:lpstr>
      <vt:lpstr>SavonVTI</vt:lpstr>
      <vt:lpstr>PowerPoint Presentation</vt:lpstr>
      <vt:lpstr>顏色學</vt:lpstr>
      <vt:lpstr>Color Mixing – Additive and Subtractive color </vt:lpstr>
      <vt:lpstr>Color Mixing  </vt:lpstr>
      <vt:lpstr>印刷術語(Printing Terminology)</vt:lpstr>
      <vt:lpstr>出血(bleed)</vt:lpstr>
      <vt:lpstr>「出血位」尺寸</vt:lpstr>
      <vt:lpstr>裁切線（crop marks）</vt:lpstr>
      <vt:lpstr>色域（color gamut）：</vt:lpstr>
      <vt:lpstr>分色（color separation）：</vt:lpstr>
      <vt:lpstr>直接製版（direct-to-plate）</vt:lpstr>
      <vt:lpstr>四色印刷（four-color printing）</vt:lpstr>
      <vt:lpstr>印刷工藝（printing technology）</vt:lpstr>
      <vt:lpstr>彩色桌面出版系統 （Desktop Publishing System, DTP）</vt:lpstr>
      <vt:lpstr>原稿（original）</vt:lpstr>
      <vt:lpstr>印版（printing plate）</vt:lpstr>
      <vt:lpstr>製版（plate making）</vt:lpstr>
      <vt:lpstr>拼版（make-up）</vt:lpstr>
      <vt:lpstr>打樣（proofing）</vt:lpstr>
      <vt:lpstr>晒版（printing down）</vt:lpstr>
      <vt:lpstr>印後加工（post-press finishing）</vt:lpstr>
      <vt:lpstr>點陣圖Bitmap (Raster) vs. 向量圖Vector Images: What’s the Difference? </vt:lpstr>
      <vt:lpstr>點陣圖Bitmap (Raster) vs. 向量圖Vector Images:</vt:lpstr>
      <vt:lpstr>PowerPoint Presentation</vt:lpstr>
      <vt:lpstr>點陣圖Bitmap (Raster) vs. 向量圖Vector Images: 圖像特性</vt:lpstr>
      <vt:lpstr>點陣圖Bitmap (Raster) vs. 向量圖Vector Images:</vt:lpstr>
      <vt:lpstr>DPI vs PPI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dc:title>
  <dc:creator>Cheng山</dc:creator>
  <cp:lastModifiedBy>山 Cheng</cp:lastModifiedBy>
  <cp:revision>74</cp:revision>
  <dcterms:created xsi:type="dcterms:W3CDTF">2021-05-03T09:31:53Z</dcterms:created>
  <dcterms:modified xsi:type="dcterms:W3CDTF">2022-05-17T15:56:40Z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